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69" r:id="rId4"/>
    <p:sldId id="262" r:id="rId5"/>
    <p:sldId id="264" r:id="rId6"/>
    <p:sldId id="266" r:id="rId7"/>
    <p:sldId id="272" r:id="rId8"/>
    <p:sldId id="265" r:id="rId9"/>
    <p:sldId id="268" r:id="rId10"/>
    <p:sldId id="278" r:id="rId11"/>
    <p:sldId id="270" r:id="rId12"/>
    <p:sldId id="271" r:id="rId13"/>
    <p:sldId id="277" r:id="rId14"/>
    <p:sldId id="267" r:id="rId15"/>
    <p:sldId id="273"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175"/>
    <a:srgbClr val="E6AF86"/>
    <a:srgbClr val="F9ECE2"/>
    <a:srgbClr val="FFF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400"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46:31.8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46:37.27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46:38.015"/>
    </inkml:context>
    <inkml:brush xml:id="br0">
      <inkml:brushProperty name="width" value="0.35" units="cm"/>
      <inkml:brushProperty name="height" value="0.35" units="cm"/>
      <inkml:brushProperty name="color" value="#FFFFFF"/>
    </inkml:brush>
  </inkml:definitions>
  <inkml:trace contextRef="#ctx0" brushRef="#br0">1361 125 24575,'-9'0'0,"1"-1"0,-1 0 0,-14-5 0,-15-2 0,27 6 0,-1 0 0,1-1 0,0 0 0,-14-6 0,-4-2 0,15 8 0,-1 0 0,0 0 0,-21 0 0,-17-3 0,9-5 0,30 8 0,0-1 0,0 2 0,-23-3 0,-4 3 0,-62-13 0,65 8 0,1 1 0,-45 1 0,-536 5 0,762 0-1365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46:38.412"/>
    </inkml:context>
    <inkml:brush xml:id="br0">
      <inkml:brushProperty name="width" value="0.35" units="cm"/>
      <inkml:brushProperty name="height" value="0.35" units="cm"/>
      <inkml:brushProperty name="color" value="#FFFFFF"/>
    </inkml:brush>
  </inkml:definitions>
  <inkml:trace contextRef="#ctx0" brushRef="#br0">1571 0 24575,'-1571'0'-1365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46:38.824"/>
    </inkml:context>
    <inkml:brush xml:id="br0">
      <inkml:brushProperty name="width" value="0.35" units="cm"/>
      <inkml:brushProperty name="height" value="0.35" units="cm"/>
      <inkml:brushProperty name="color" value="#FFFFFF"/>
    </inkml:brush>
  </inkml:definitions>
  <inkml:trace contextRef="#ctx0" brushRef="#br0">1342 102 24575,'-20'0'0,"-1"0"0,1-2 0,-32-7 0,29 6 0,1 0 0,-1 1 0,-36 2 0,31 0 0,-52-5 0,-34-6 0,2 0 0,78 7 0,-52 2 0,55 2 0,-1-1 0,-31-6 0,28 3 0,1 1 0,-39 2 0,-24-2 0,49-5 0,34 5 0,1 0 0,-18 0 0,-3 2 0,4 1 0,0-2 0,-35-6 0,47 5-1365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46:39.314"/>
    </inkml:context>
    <inkml:brush xml:id="br0">
      <inkml:brushProperty name="width" value="0.35" units="cm"/>
      <inkml:brushProperty name="height" value="0.35" units="cm"/>
      <inkml:brushProperty name="color" value="#FFFFFF"/>
    </inkml:brush>
  </inkml:definitions>
  <inkml:trace contextRef="#ctx0" brushRef="#br0">1675 177 24575,'-6'0'0,"0"-1"0,0 0 0,1 0 0,-9-3 0,-18-4 0,-18-1 0,35 5 0,0 1 0,-14-1 0,-29-5 0,42 6 0,1 0 0,-19 0 0,-28 3 0,33 1 0,0-1 0,-46-7 0,-152-23-953,73 14 953,89 8-286,-30-2-217,-64-4 503,117 9 0,-9-2 589,21 3-426,-46-1 0,63 4-17,-1 0 0,-23-6 0,23 4-16,-1 0-1,-15 0 1,-126 3-1495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46:39.756"/>
    </inkml:context>
    <inkml:brush xml:id="br0">
      <inkml:brushProperty name="width" value="0.35" units="cm"/>
      <inkml:brushProperty name="height" value="0.35" units="cm"/>
      <inkml:brushProperty name="color" value="#FFFFFF"/>
    </inkml:brush>
  </inkml:definitions>
  <inkml:trace contextRef="#ctx0" brushRef="#br0">1021 91 24575,'-27'-1'0,"1"-2"0,-1-1 0,-28-8 0,-23-4 0,37 9 0,23 3 0,0 1 0,-28 0 0,15 3 0,0-1 0,-49-9 0,51 6 0,0 1 0,-38 1 0,37 2 0,0-1 0,-31-6 0,29 3 0,0 1 0,0 2 0,-33 3 0,-56-3 0,106-2-1365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46:40.154"/>
    </inkml:context>
    <inkml:brush xml:id="br0">
      <inkml:brushProperty name="width" value="0.35" units="cm"/>
      <inkml:brushProperty name="height" value="0.35" units="cm"/>
      <inkml:brushProperty name="color" value="#FFFFFF"/>
    </inkml:brush>
  </inkml:definitions>
  <inkml:trace contextRef="#ctx0" brushRef="#br0">149 29 24575,'-3'0'0,"-4"0"0,-4 0 0,-3-3 0,-2-1 0,-1 0 0,-1 1 0,-1 1 0,4-2 0,0-1 0,1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46:40.488"/>
    </inkml:context>
    <inkml:brush xml:id="br0">
      <inkml:brushProperty name="width" value="0.35" units="cm"/>
      <inkml:brushProperty name="height" value="0.35" units="cm"/>
      <inkml:brushProperty name="color" value="#FFFFFF"/>
    </inkml:brush>
  </inkml:definitions>
  <inkml:trace contextRef="#ctx0" brushRef="#br0">4 0 24575,'-3'0'0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5C4311-28E3-470C-9C45-B956DA2094B3}" type="datetimeFigureOut">
              <a:rPr lang="zh-CN" altLang="en-US" smtClean="0"/>
              <a:t>2022/9/1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B3245A-302E-480E-A2EA-8F1349BCE2C1}" type="slidenum">
              <a:rPr lang="zh-CN" altLang="en-US" smtClean="0"/>
              <a:t>‹#›</a:t>
            </a:fld>
            <a:endParaRPr lang="zh-CN" altLang="en-US"/>
          </a:p>
        </p:txBody>
      </p:sp>
    </p:spTree>
    <p:extLst>
      <p:ext uri="{BB962C8B-B14F-4D97-AF65-F5344CB8AC3E}">
        <p14:creationId xmlns:p14="http://schemas.microsoft.com/office/powerpoint/2010/main" val="2895623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84791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2006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8614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22419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89277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4676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326263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572337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92302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405546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4422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D997B5FA-0921-464F-AAE1-844C04324D75}" type="datetimeFigureOut">
              <a:rPr lang="zh-CN" altLang="en-US" smtClean="0"/>
              <a:t>2022/9/1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15417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9.png"/><Relationship Id="rId18" Type="http://schemas.openxmlformats.org/officeDocument/2006/relationships/customXml" Target="../ink/ink9.xml"/><Relationship Id="rId3" Type="http://schemas.openxmlformats.org/officeDocument/2006/relationships/customXml" Target="../ink/ink1.xml"/><Relationship Id="rId7" Type="http://schemas.openxmlformats.org/officeDocument/2006/relationships/image" Target="../media/image26.png"/><Relationship Id="rId12" Type="http://schemas.openxmlformats.org/officeDocument/2006/relationships/customXml" Target="../ink/ink6.xml"/><Relationship Id="rId17" Type="http://schemas.openxmlformats.org/officeDocument/2006/relationships/image" Target="../media/image31.png"/><Relationship Id="rId2" Type="http://schemas.openxmlformats.org/officeDocument/2006/relationships/image" Target="../media/image24.png"/><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8.png"/><Relationship Id="rId5" Type="http://schemas.openxmlformats.org/officeDocument/2006/relationships/customXml" Target="../ink/ink2.xml"/><Relationship Id="rId15" Type="http://schemas.openxmlformats.org/officeDocument/2006/relationships/image" Target="../media/image30.png"/><Relationship Id="rId10" Type="http://schemas.openxmlformats.org/officeDocument/2006/relationships/customXml" Target="../ink/ink5.xml"/><Relationship Id="rId19"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27.png"/><Relationship Id="rId14" Type="http://schemas.openxmlformats.org/officeDocument/2006/relationships/customXml" Target="../ink/ink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7.png"/><Relationship Id="rId5" Type="http://schemas.openxmlformats.org/officeDocument/2006/relationships/image" Target="../media/image5.pn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7.png"/><Relationship Id="rId5" Type="http://schemas.openxmlformats.org/officeDocument/2006/relationships/image" Target="../media/image5.pn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image" Target="../media/image8.png"/><Relationship Id="rId21" Type="http://schemas.openxmlformats.org/officeDocument/2006/relationships/image" Target="../media/image19.png"/><Relationship Id="rId7" Type="http://schemas.openxmlformats.org/officeDocument/2006/relationships/image" Target="../media/image10.png"/><Relationship Id="rId12" Type="http://schemas.microsoft.com/office/2007/relationships/hdphoto" Target="../media/hdphoto11.wdp"/><Relationship Id="rId17" Type="http://schemas.microsoft.com/office/2007/relationships/hdphoto" Target="../media/hdphoto13.wdp"/><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12.png"/><Relationship Id="rId5" Type="http://schemas.openxmlformats.org/officeDocument/2006/relationships/image" Target="../media/image9.png"/><Relationship Id="rId15" Type="http://schemas.microsoft.com/office/2007/relationships/hdphoto" Target="../media/hdphoto12.wdp"/><Relationship Id="rId10" Type="http://schemas.microsoft.com/office/2007/relationships/hdphoto" Target="../media/hdphoto10.wdp"/><Relationship Id="rId19" Type="http://schemas.openxmlformats.org/officeDocument/2006/relationships/image" Target="../media/image17.png"/><Relationship Id="rId4" Type="http://schemas.microsoft.com/office/2007/relationships/hdphoto" Target="../media/hdphoto7.wdp"/><Relationship Id="rId9" Type="http://schemas.openxmlformats.org/officeDocument/2006/relationships/image" Target="../media/image11.png"/><Relationship Id="rId14" Type="http://schemas.openxmlformats.org/officeDocument/2006/relationships/image" Target="../media/image14.pn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3ED48F-F6C5-2D89-25EB-B533CA8FA9B7}"/>
              </a:ext>
            </a:extLst>
          </p:cNvPr>
          <p:cNvPicPr>
            <a:picLocks noChangeAspect="1"/>
          </p:cNvPicPr>
          <p:nvPr/>
        </p:nvPicPr>
        <p:blipFill>
          <a:blip r:embed="rId2"/>
          <a:stretch>
            <a:fillRect/>
          </a:stretch>
        </p:blipFill>
        <p:spPr>
          <a:xfrm>
            <a:off x="0" y="-117230"/>
            <a:ext cx="12192000" cy="7092460"/>
          </a:xfrm>
          <a:prstGeom prst="rect">
            <a:avLst/>
          </a:prstGeom>
        </p:spPr>
      </p:pic>
      <p:pic>
        <p:nvPicPr>
          <p:cNvPr id="4" name="图片 3">
            <a:extLst>
              <a:ext uri="{FF2B5EF4-FFF2-40B4-BE49-F238E27FC236}">
                <a16:creationId xmlns:a16="http://schemas.microsoft.com/office/drawing/2014/main" id="{D03044D5-2778-5DCC-1B49-CB49C61393E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2188" b="55145" l="4752" r="97202">
                        <a14:foregroundMark x1="32154" y1="20180" x2="32154" y2="20180"/>
                        <a14:foregroundMark x1="42239" y1="17183" x2="42239" y2="17183"/>
                        <a14:foregroundMark x1="30570" y1="26673" x2="30570" y2="26673"/>
                        <a14:foregroundMark x1="35269" y1="26773" x2="35269" y2="26773"/>
                        <a14:foregroundMark x1="45354" y1="26873" x2="45354" y2="26873"/>
                        <a14:foregroundMark x1="49683" y1="54446" x2="49683" y2="54446"/>
                        <a14:foregroundMark x1="39810" y1="39361" x2="39810" y2="39361"/>
                        <a14:foregroundMark x1="39493" y1="39261" x2="39493" y2="39261"/>
                        <a14:foregroundMark x1="39440" y1="40060" x2="39440" y2="40060"/>
                        <a14:foregroundMark x1="39229" y1="38761" x2="39229" y2="38761"/>
                        <a14:foregroundMark x1="61985" y1="28172" x2="61985" y2="28172"/>
                        <a14:foregroundMark x1="90496" y1="37562" x2="90496" y2="37562"/>
                        <a14:foregroundMark x1="94773" y1="37363" x2="94773" y2="37363"/>
                        <a14:foregroundMark x1="97254" y1="36663" x2="97254" y2="36663"/>
                        <a14:foregroundMark x1="97096" y1="37762" x2="97096" y2="37762"/>
                        <a14:foregroundMark x1="9187" y1="22677" x2="9187" y2="22677"/>
                        <a14:foregroundMark x1="4752" y1="22777" x2="4752" y2="22777"/>
                        <a14:foregroundMark x1="28247" y1="34266" x2="28247" y2="34266"/>
                        <a14:foregroundMark x1="25871" y1="45854" x2="25871" y2="45854"/>
                        <a14:foregroundMark x1="21489" y1="35065" x2="21489" y2="35065"/>
                        <a14:foregroundMark x1="73231" y1="18581" x2="73231" y2="18581"/>
                      </a14:backgroundRemoval>
                    </a14:imgEffect>
                  </a14:imgLayer>
                </a14:imgProps>
              </a:ext>
              <a:ext uri="{28A0092B-C50C-407E-A947-70E740481C1C}">
                <a14:useLocalDpi xmlns:a14="http://schemas.microsoft.com/office/drawing/2010/main" val="0"/>
              </a:ext>
            </a:extLst>
          </a:blip>
          <a:srcRect t="6843" b="39395"/>
          <a:stretch/>
        </p:blipFill>
        <p:spPr>
          <a:xfrm>
            <a:off x="82550" y="685799"/>
            <a:ext cx="12026900" cy="3417277"/>
          </a:xfrm>
          <a:prstGeom prst="rect">
            <a:avLst/>
          </a:prstGeom>
        </p:spPr>
      </p:pic>
      <p:pic>
        <p:nvPicPr>
          <p:cNvPr id="5" name="图片 4">
            <a:extLst>
              <a:ext uri="{FF2B5EF4-FFF2-40B4-BE49-F238E27FC236}">
                <a16:creationId xmlns:a16="http://schemas.microsoft.com/office/drawing/2014/main" id="{FD3D0B6F-8CF1-28BC-5272-8C95624A23D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99" b="89967" l="9934" r="94371">
                        <a14:foregroundMark x1="86424" y1="76254" x2="91391" y2="73579"/>
                        <a14:foregroundMark x1="94371" y1="73244" x2="94371" y2="73244"/>
                        <a14:foregroundMark x1="48344" y1="25418" x2="48344" y2="25418"/>
                      </a14:backgroundRemoval>
                    </a14:imgEffect>
                  </a14:imgLayer>
                </a14:imgProps>
              </a:ext>
              <a:ext uri="{28A0092B-C50C-407E-A947-70E740481C1C}">
                <a14:useLocalDpi xmlns:a14="http://schemas.microsoft.com/office/drawing/2010/main" val="0"/>
              </a:ext>
            </a:extLst>
          </a:blip>
          <a:stretch>
            <a:fillRect/>
          </a:stretch>
        </p:blipFill>
        <p:spPr>
          <a:xfrm>
            <a:off x="1300456" y="2339146"/>
            <a:ext cx="3148451" cy="3117176"/>
          </a:xfrm>
          <a:prstGeom prst="rect">
            <a:avLst/>
          </a:prstGeom>
        </p:spPr>
      </p:pic>
      <p:sp>
        <p:nvSpPr>
          <p:cNvPr id="6" name="文本框 5">
            <a:extLst>
              <a:ext uri="{FF2B5EF4-FFF2-40B4-BE49-F238E27FC236}">
                <a16:creationId xmlns:a16="http://schemas.microsoft.com/office/drawing/2014/main" id="{8507E8D1-C045-4D66-417D-E64B903CF8FC}"/>
              </a:ext>
            </a:extLst>
          </p:cNvPr>
          <p:cNvSpPr txBox="1"/>
          <p:nvPr/>
        </p:nvSpPr>
        <p:spPr>
          <a:xfrm>
            <a:off x="7375358" y="5194712"/>
            <a:ext cx="3344779" cy="523220"/>
          </a:xfrm>
          <a:prstGeom prst="rect">
            <a:avLst/>
          </a:prstGeom>
          <a:noFill/>
        </p:spPr>
        <p:txBody>
          <a:bodyPr wrap="square" rtlCol="0">
            <a:spAutoFit/>
          </a:bodyPr>
          <a:lstStyle/>
          <a:p>
            <a:r>
              <a:rPr lang="zh-CN" altLang="en-US" sz="2800" dirty="0">
                <a:latin typeface="千图马克手写体" panose="00000500000000000000" pitchFamily="2" charset="-122"/>
                <a:ea typeface="千图马克手写体" panose="00000500000000000000" pitchFamily="2" charset="-122"/>
                <a:cs typeface="千图马克手写体" panose="00000500000000000000" pitchFamily="2" charset="-122"/>
              </a:rPr>
              <a:t>汇报人：邓羽丰</a:t>
            </a:r>
          </a:p>
        </p:txBody>
      </p:sp>
    </p:spTree>
    <p:extLst>
      <p:ext uri="{BB962C8B-B14F-4D97-AF65-F5344CB8AC3E}">
        <p14:creationId xmlns:p14="http://schemas.microsoft.com/office/powerpoint/2010/main" val="85046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F625376-330B-839A-9380-7B087C4735E8}"/>
              </a:ext>
            </a:extLst>
          </p:cNvPr>
          <p:cNvPicPr>
            <a:picLocks noChangeAspect="1"/>
          </p:cNvPicPr>
          <p:nvPr/>
        </p:nvPicPr>
        <p:blipFill>
          <a:blip r:embed="rId2"/>
          <a:stretch>
            <a:fillRect/>
          </a:stretch>
        </p:blipFill>
        <p:spPr>
          <a:xfrm>
            <a:off x="0" y="-76200"/>
            <a:ext cx="12192000" cy="6978649"/>
          </a:xfrm>
          <a:prstGeom prst="rect">
            <a:avLst/>
          </a:prstGeom>
        </p:spPr>
      </p:pic>
      <p:sp>
        <p:nvSpPr>
          <p:cNvPr id="4" name="文本框 3">
            <a:extLst>
              <a:ext uri="{FF2B5EF4-FFF2-40B4-BE49-F238E27FC236}">
                <a16:creationId xmlns:a16="http://schemas.microsoft.com/office/drawing/2014/main" id="{983A3070-9805-67B7-0399-BF60F78ACD28}"/>
              </a:ext>
            </a:extLst>
          </p:cNvPr>
          <p:cNvSpPr txBox="1"/>
          <p:nvPr/>
        </p:nvSpPr>
        <p:spPr>
          <a:xfrm>
            <a:off x="224898" y="141911"/>
            <a:ext cx="297550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难点分析</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sp>
        <p:nvSpPr>
          <p:cNvPr id="2" name="文本框 1">
            <a:extLst>
              <a:ext uri="{FF2B5EF4-FFF2-40B4-BE49-F238E27FC236}">
                <a16:creationId xmlns:a16="http://schemas.microsoft.com/office/drawing/2014/main" id="{AC932F40-45F3-C6F3-4579-5E02F0606CDD}"/>
              </a:ext>
            </a:extLst>
          </p:cNvPr>
          <p:cNvSpPr txBox="1"/>
          <p:nvPr/>
        </p:nvSpPr>
        <p:spPr>
          <a:xfrm>
            <a:off x="791308" y="2389751"/>
            <a:ext cx="4225192" cy="1477328"/>
          </a:xfrm>
          <a:prstGeom prst="rect">
            <a:avLst/>
          </a:prstGeom>
          <a:noFill/>
        </p:spPr>
        <p:txBody>
          <a:bodyPr wrap="square" rtlCol="0">
            <a:spAutoFit/>
          </a:bodyPr>
          <a:lstStyle/>
          <a:p>
            <a:pPr algn="just"/>
            <a:r>
              <a:rPr lang="zh-CN" altLang="en-US" dirty="0"/>
              <a:t>基于战争迷雾需要显示人物前方以及左右的地图，并隐藏其他地方贴图的特性，选择先使用</a:t>
            </a:r>
            <a:r>
              <a:rPr lang="en-US" altLang="zh-CN" dirty="0" err="1"/>
              <a:t>paintevent</a:t>
            </a:r>
            <a:r>
              <a:rPr lang="zh-CN" altLang="en-US" dirty="0"/>
              <a:t>将所有地图绘制为迷雾，再判断人物</a:t>
            </a:r>
            <a:r>
              <a:rPr lang="en-US" altLang="zh-CN" dirty="0"/>
              <a:t>direction</a:t>
            </a:r>
            <a:r>
              <a:rPr lang="zh-CN" altLang="en-US" dirty="0"/>
              <a:t>属性，在前方以及左右绘制地图贴图。</a:t>
            </a:r>
          </a:p>
        </p:txBody>
      </p:sp>
      <p:sp>
        <p:nvSpPr>
          <p:cNvPr id="7" name="文本框 6">
            <a:extLst>
              <a:ext uri="{FF2B5EF4-FFF2-40B4-BE49-F238E27FC236}">
                <a16:creationId xmlns:a16="http://schemas.microsoft.com/office/drawing/2014/main" id="{D22EBA68-71E1-CDE8-C499-153F2FC2AF05}"/>
              </a:ext>
            </a:extLst>
          </p:cNvPr>
          <p:cNvSpPr txBox="1"/>
          <p:nvPr/>
        </p:nvSpPr>
        <p:spPr>
          <a:xfrm>
            <a:off x="791308" y="1582340"/>
            <a:ext cx="5451231" cy="369332"/>
          </a:xfrm>
          <a:prstGeom prst="rect">
            <a:avLst/>
          </a:prstGeom>
          <a:noFill/>
        </p:spPr>
        <p:txBody>
          <a:bodyPr wrap="square" rtlCol="0">
            <a:spAutoFit/>
          </a:bodyPr>
          <a:lstStyle/>
          <a:p>
            <a:r>
              <a:rPr lang="en-US" altLang="zh-CN" dirty="0"/>
              <a:t>2.</a:t>
            </a:r>
            <a:r>
              <a:rPr lang="zh-CN" altLang="en-US" dirty="0"/>
              <a:t>战争迷雾</a:t>
            </a:r>
            <a:endParaRPr lang="en-US" altLang="zh-CN" dirty="0"/>
          </a:p>
        </p:txBody>
      </p:sp>
      <p:sp>
        <p:nvSpPr>
          <p:cNvPr id="10" name="文本框 9">
            <a:extLst>
              <a:ext uri="{FF2B5EF4-FFF2-40B4-BE49-F238E27FC236}">
                <a16:creationId xmlns:a16="http://schemas.microsoft.com/office/drawing/2014/main" id="{45C7C182-2D38-9A9B-32C6-2B2F79574E39}"/>
              </a:ext>
            </a:extLst>
          </p:cNvPr>
          <p:cNvSpPr txBox="1"/>
          <p:nvPr/>
        </p:nvSpPr>
        <p:spPr>
          <a:xfrm>
            <a:off x="6314342" y="1013339"/>
            <a:ext cx="5086350" cy="2308324"/>
          </a:xfrm>
          <a:prstGeom prst="rect">
            <a:avLst/>
          </a:prstGeom>
          <a:noFill/>
        </p:spPr>
        <p:txBody>
          <a:bodyPr wrap="square" rtlCol="0">
            <a:spAutoFit/>
          </a:bodyPr>
          <a:lstStyle/>
          <a:p>
            <a:r>
              <a:rPr lang="en-US" altLang="zh-CN" dirty="0"/>
              <a:t>//</a:t>
            </a:r>
            <a:r>
              <a:rPr lang="zh-CN" altLang="en-US" dirty="0"/>
              <a:t>绘制战争迷雾</a:t>
            </a:r>
          </a:p>
          <a:p>
            <a:r>
              <a:rPr lang="en-GB" altLang="zh-CN" dirty="0"/>
              <a:t>if(</a:t>
            </a:r>
            <a:r>
              <a:rPr lang="en-GB" altLang="zh-CN" dirty="0" err="1"/>
              <a:t>cheatCode</a:t>
            </a:r>
            <a:r>
              <a:rPr lang="en-GB" altLang="zh-CN" dirty="0"/>
              <a:t>==false){</a:t>
            </a:r>
          </a:p>
          <a:p>
            <a:r>
              <a:rPr lang="en-GB" altLang="zh-CN" dirty="0"/>
              <a:t>    for(int </a:t>
            </a:r>
            <a:r>
              <a:rPr lang="en-GB" altLang="zh-CN" dirty="0" err="1"/>
              <a:t>i</a:t>
            </a:r>
            <a:r>
              <a:rPr lang="en-GB" altLang="zh-CN" dirty="0"/>
              <a:t>=0;i&lt;</a:t>
            </a:r>
            <a:r>
              <a:rPr lang="en-GB" altLang="zh-CN" dirty="0" err="1"/>
              <a:t>mapOne.size</a:t>
            </a:r>
            <a:r>
              <a:rPr lang="en-GB" altLang="zh-CN" dirty="0"/>
              <a:t>()-2;i++){</a:t>
            </a:r>
          </a:p>
          <a:p>
            <a:r>
              <a:rPr lang="en-GB" altLang="zh-CN" dirty="0"/>
              <a:t>        for(int j=0;j&lt;</a:t>
            </a:r>
            <a:r>
              <a:rPr lang="en-GB" altLang="zh-CN" dirty="0" err="1"/>
              <a:t>mapOne</a:t>
            </a:r>
            <a:r>
              <a:rPr lang="en-GB" altLang="zh-CN" dirty="0"/>
              <a:t>[0].size();</a:t>
            </a:r>
            <a:r>
              <a:rPr lang="en-GB" altLang="zh-CN" dirty="0" err="1"/>
              <a:t>j++</a:t>
            </a:r>
            <a:r>
              <a:rPr lang="en-GB" altLang="zh-CN" dirty="0"/>
              <a:t>){</a:t>
            </a:r>
          </a:p>
          <a:p>
            <a:r>
              <a:rPr lang="en-GB" altLang="zh-CN" dirty="0"/>
              <a:t>            </a:t>
            </a:r>
            <a:r>
              <a:rPr lang="en-GB" altLang="zh-CN" dirty="0" err="1"/>
              <a:t>darwPixmap</a:t>
            </a:r>
            <a:r>
              <a:rPr lang="zh-CN" altLang="en-US" dirty="0"/>
              <a:t>绘制战争迷雾贴图</a:t>
            </a:r>
            <a:endParaRPr lang="en-GB" altLang="zh-CN" dirty="0"/>
          </a:p>
          <a:p>
            <a:r>
              <a:rPr lang="en-GB" altLang="zh-CN" dirty="0"/>
              <a:t>        }</a:t>
            </a:r>
          </a:p>
          <a:p>
            <a:r>
              <a:rPr lang="en-GB" altLang="zh-CN" dirty="0"/>
              <a:t>    }</a:t>
            </a:r>
          </a:p>
          <a:p>
            <a:r>
              <a:rPr lang="en-GB" altLang="zh-CN" dirty="0"/>
              <a:t>}</a:t>
            </a:r>
            <a:endParaRPr lang="zh-CN" altLang="en-US" dirty="0"/>
          </a:p>
        </p:txBody>
      </p:sp>
      <p:sp>
        <p:nvSpPr>
          <p:cNvPr id="11" name="文本框 10">
            <a:extLst>
              <a:ext uri="{FF2B5EF4-FFF2-40B4-BE49-F238E27FC236}">
                <a16:creationId xmlns:a16="http://schemas.microsoft.com/office/drawing/2014/main" id="{830648EF-8176-E9F5-6467-6CC390CFD269}"/>
              </a:ext>
            </a:extLst>
          </p:cNvPr>
          <p:cNvSpPr txBox="1"/>
          <p:nvPr/>
        </p:nvSpPr>
        <p:spPr>
          <a:xfrm>
            <a:off x="6314342" y="3957894"/>
            <a:ext cx="4464050" cy="2308324"/>
          </a:xfrm>
          <a:prstGeom prst="rect">
            <a:avLst/>
          </a:prstGeom>
          <a:noFill/>
        </p:spPr>
        <p:txBody>
          <a:bodyPr wrap="square" rtlCol="0">
            <a:spAutoFit/>
          </a:bodyPr>
          <a:lstStyle/>
          <a:p>
            <a:r>
              <a:rPr lang="en-US" altLang="zh-CN" dirty="0"/>
              <a:t>//</a:t>
            </a:r>
            <a:r>
              <a:rPr lang="zh-CN" altLang="en-US" dirty="0"/>
              <a:t>在人物周围绘制地图</a:t>
            </a:r>
            <a:endParaRPr lang="en-GB" altLang="zh-CN" dirty="0"/>
          </a:p>
          <a:p>
            <a:r>
              <a:rPr lang="en-GB" altLang="zh-CN" dirty="0"/>
              <a:t>for(int </a:t>
            </a:r>
            <a:r>
              <a:rPr lang="en-GB" altLang="zh-CN" dirty="0" err="1"/>
              <a:t>i</a:t>
            </a:r>
            <a:r>
              <a:rPr lang="en-GB" altLang="zh-CN" dirty="0"/>
              <a:t>=0;i&lt;</a:t>
            </a:r>
            <a:r>
              <a:rPr lang="en-GB" altLang="zh-CN" dirty="0" err="1"/>
              <a:t>mapOne.size</a:t>
            </a:r>
            <a:r>
              <a:rPr lang="en-GB" altLang="zh-CN" dirty="0"/>
              <a:t>()-2;i++){</a:t>
            </a:r>
          </a:p>
          <a:p>
            <a:r>
              <a:rPr lang="en-GB" altLang="zh-CN" dirty="0"/>
              <a:t>    for(int j=0;j&lt;</a:t>
            </a:r>
            <a:r>
              <a:rPr lang="en-GB" altLang="zh-CN" dirty="0" err="1"/>
              <a:t>mapOne</a:t>
            </a:r>
            <a:r>
              <a:rPr lang="en-GB" altLang="zh-CN" dirty="0"/>
              <a:t>[0].size();</a:t>
            </a:r>
            <a:r>
              <a:rPr lang="en-GB" altLang="zh-CN" dirty="0" err="1"/>
              <a:t>j++</a:t>
            </a:r>
            <a:r>
              <a:rPr lang="en-GB" altLang="zh-CN" dirty="0"/>
              <a:t>){</a:t>
            </a:r>
          </a:p>
          <a:p>
            <a:r>
              <a:rPr lang="en-GB" altLang="zh-CN" dirty="0"/>
              <a:t>        if((</a:t>
            </a:r>
            <a:r>
              <a:rPr lang="zh-CN" altLang="en-US" dirty="0"/>
              <a:t>面朝下</a:t>
            </a:r>
            <a:r>
              <a:rPr lang="en-GB" altLang="zh-CN" dirty="0"/>
              <a:t>)){</a:t>
            </a:r>
          </a:p>
          <a:p>
            <a:r>
              <a:rPr lang="zh-CN" altLang="en-US" dirty="0"/>
              <a:t>            </a:t>
            </a:r>
            <a:r>
              <a:rPr lang="en-GB" altLang="zh-CN" dirty="0"/>
              <a:t>if(</a:t>
            </a:r>
            <a:r>
              <a:rPr lang="zh-CN" altLang="en-US" dirty="0"/>
              <a:t>地图在人物的左或中或右方</a:t>
            </a:r>
            <a:r>
              <a:rPr lang="en-GB" altLang="zh-CN" dirty="0"/>
              <a:t>){</a:t>
            </a:r>
          </a:p>
          <a:p>
            <a:r>
              <a:rPr lang="en-GB" altLang="zh-CN" dirty="0"/>
              <a:t>                if(</a:t>
            </a:r>
            <a:r>
              <a:rPr lang="zh-CN" altLang="en-US" dirty="0"/>
              <a:t>地图在人物的前方两格</a:t>
            </a:r>
            <a:r>
              <a:rPr lang="en-GB" altLang="zh-CN" dirty="0"/>
              <a:t>){</a:t>
            </a:r>
          </a:p>
          <a:p>
            <a:r>
              <a:rPr lang="zh-CN" altLang="en-US" dirty="0"/>
              <a:t>                    </a:t>
            </a:r>
            <a:r>
              <a:rPr lang="en-US" altLang="zh-CN" dirty="0" err="1"/>
              <a:t>drawPixmap</a:t>
            </a:r>
            <a:r>
              <a:rPr lang="zh-CN" altLang="en-US" dirty="0"/>
              <a:t>绘制地图</a:t>
            </a:r>
            <a:r>
              <a:rPr lang="en-US" altLang="zh-CN" dirty="0"/>
              <a:t>;</a:t>
            </a:r>
          </a:p>
          <a:p>
            <a:r>
              <a:rPr lang="en-US" altLang="zh-CN" dirty="0"/>
              <a:t>}}}}}</a:t>
            </a:r>
            <a:endParaRPr lang="zh-CN" altLang="en-US" dirty="0"/>
          </a:p>
        </p:txBody>
      </p:sp>
    </p:spTree>
    <p:extLst>
      <p:ext uri="{BB962C8B-B14F-4D97-AF65-F5344CB8AC3E}">
        <p14:creationId xmlns:p14="http://schemas.microsoft.com/office/powerpoint/2010/main" val="2365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55DBDAF-96B0-1EE5-83A2-20810F6F5EEC}"/>
              </a:ext>
            </a:extLst>
          </p:cNvPr>
          <p:cNvPicPr>
            <a:picLocks noChangeAspect="1"/>
          </p:cNvPicPr>
          <p:nvPr/>
        </p:nvPicPr>
        <p:blipFill>
          <a:blip r:embed="rId2"/>
          <a:stretch>
            <a:fillRect/>
          </a:stretch>
        </p:blipFill>
        <p:spPr>
          <a:xfrm>
            <a:off x="0" y="-95250"/>
            <a:ext cx="12192000" cy="7016749"/>
          </a:xfrm>
          <a:prstGeom prst="rect">
            <a:avLst/>
          </a:prstGeom>
        </p:spPr>
      </p:pic>
      <p:sp>
        <p:nvSpPr>
          <p:cNvPr id="4" name="文本框 3">
            <a:extLst>
              <a:ext uri="{FF2B5EF4-FFF2-40B4-BE49-F238E27FC236}">
                <a16:creationId xmlns:a16="http://schemas.microsoft.com/office/drawing/2014/main" id="{983A3070-9805-67B7-0399-BF60F78ACD28}"/>
              </a:ext>
            </a:extLst>
          </p:cNvPr>
          <p:cNvSpPr txBox="1"/>
          <p:nvPr/>
        </p:nvSpPr>
        <p:spPr>
          <a:xfrm>
            <a:off x="224898" y="141911"/>
            <a:ext cx="297550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难点分析</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sp>
        <p:nvSpPr>
          <p:cNvPr id="2" name="文本框 1">
            <a:extLst>
              <a:ext uri="{FF2B5EF4-FFF2-40B4-BE49-F238E27FC236}">
                <a16:creationId xmlns:a16="http://schemas.microsoft.com/office/drawing/2014/main" id="{AC932F40-45F3-C6F3-4579-5E02F0606CDD}"/>
              </a:ext>
            </a:extLst>
          </p:cNvPr>
          <p:cNvSpPr txBox="1"/>
          <p:nvPr/>
        </p:nvSpPr>
        <p:spPr>
          <a:xfrm>
            <a:off x="791308" y="2422970"/>
            <a:ext cx="4618893" cy="3139321"/>
          </a:xfrm>
          <a:prstGeom prst="rect">
            <a:avLst/>
          </a:prstGeom>
          <a:noFill/>
        </p:spPr>
        <p:txBody>
          <a:bodyPr wrap="square" rtlCol="0">
            <a:spAutoFit/>
          </a:bodyPr>
          <a:lstStyle/>
          <a:p>
            <a:pPr algn="just"/>
            <a:r>
              <a:rPr lang="zh-CN" altLang="en-US" dirty="0"/>
              <a:t>转向：</a:t>
            </a:r>
            <a:endParaRPr lang="en-US" altLang="zh-CN" dirty="0"/>
          </a:p>
          <a:p>
            <a:pPr algn="just"/>
            <a:r>
              <a:rPr lang="zh-CN" altLang="en-US" dirty="0"/>
              <a:t>基于游戏的设计需要，人物具有面朝的方向。给予人物一个由键盘控制的状态量</a:t>
            </a:r>
            <a:r>
              <a:rPr lang="en-US" altLang="zh-CN" dirty="0"/>
              <a:t>direction</a:t>
            </a:r>
            <a:r>
              <a:rPr lang="zh-CN" altLang="en-US" dirty="0"/>
              <a:t>，根据</a:t>
            </a:r>
            <a:r>
              <a:rPr lang="en-US" altLang="zh-CN" dirty="0"/>
              <a:t>direction</a:t>
            </a:r>
            <a:r>
              <a:rPr lang="zh-CN" altLang="en-US" dirty="0"/>
              <a:t>的值绘制不同朝向的贴图，以实现通过按下上下左右键来控制人物转向。</a:t>
            </a:r>
            <a:endParaRPr lang="en-US" altLang="zh-CN" dirty="0"/>
          </a:p>
          <a:p>
            <a:pPr algn="just"/>
            <a:endParaRPr lang="en-US" altLang="zh-CN" dirty="0"/>
          </a:p>
          <a:p>
            <a:pPr algn="just"/>
            <a:endParaRPr lang="en-US" altLang="zh-CN" dirty="0"/>
          </a:p>
          <a:p>
            <a:pPr algn="just"/>
            <a:r>
              <a:rPr lang="zh-CN" altLang="en-US" dirty="0"/>
              <a:t>移动：</a:t>
            </a:r>
            <a:endParaRPr lang="en-US" altLang="zh-CN" dirty="0"/>
          </a:p>
          <a:p>
            <a:pPr algn="just"/>
            <a:r>
              <a:rPr lang="zh-CN" altLang="en-US" dirty="0"/>
              <a:t>赋予人物坐标值，根据键盘的</a:t>
            </a:r>
            <a:r>
              <a:rPr lang="en-US" altLang="zh-CN" dirty="0"/>
              <a:t>WASD</a:t>
            </a:r>
            <a:r>
              <a:rPr lang="zh-CN" altLang="en-US" dirty="0"/>
              <a:t>事件，将人物的坐标改变，并定时刷新</a:t>
            </a:r>
            <a:r>
              <a:rPr lang="en-US" altLang="zh-CN" dirty="0" err="1"/>
              <a:t>paintevent</a:t>
            </a:r>
            <a:r>
              <a:rPr lang="zh-CN" altLang="en-US" dirty="0"/>
              <a:t>以实现人物基于坐标的移动。</a:t>
            </a:r>
          </a:p>
        </p:txBody>
      </p:sp>
      <p:sp>
        <p:nvSpPr>
          <p:cNvPr id="7" name="文本框 6">
            <a:extLst>
              <a:ext uri="{FF2B5EF4-FFF2-40B4-BE49-F238E27FC236}">
                <a16:creationId xmlns:a16="http://schemas.microsoft.com/office/drawing/2014/main" id="{D22EBA68-71E1-CDE8-C499-153F2FC2AF05}"/>
              </a:ext>
            </a:extLst>
          </p:cNvPr>
          <p:cNvSpPr txBox="1"/>
          <p:nvPr/>
        </p:nvSpPr>
        <p:spPr>
          <a:xfrm>
            <a:off x="791308" y="1582340"/>
            <a:ext cx="5451231" cy="369332"/>
          </a:xfrm>
          <a:prstGeom prst="rect">
            <a:avLst/>
          </a:prstGeom>
          <a:noFill/>
        </p:spPr>
        <p:txBody>
          <a:bodyPr wrap="square" rtlCol="0">
            <a:spAutoFit/>
          </a:bodyPr>
          <a:lstStyle/>
          <a:p>
            <a:r>
              <a:rPr lang="en-US" altLang="zh-CN" dirty="0"/>
              <a:t>3.</a:t>
            </a:r>
            <a:r>
              <a:rPr lang="zh-CN" altLang="en-US" dirty="0"/>
              <a:t>人物转向与移动</a:t>
            </a:r>
            <a:endParaRPr lang="en-US" altLang="zh-CN" dirty="0"/>
          </a:p>
        </p:txBody>
      </p:sp>
      <p:sp>
        <p:nvSpPr>
          <p:cNvPr id="9" name="文本框 8">
            <a:extLst>
              <a:ext uri="{FF2B5EF4-FFF2-40B4-BE49-F238E27FC236}">
                <a16:creationId xmlns:a16="http://schemas.microsoft.com/office/drawing/2014/main" id="{2C62E3FA-221E-4765-FE7E-52BD3F846E3C}"/>
              </a:ext>
            </a:extLst>
          </p:cNvPr>
          <p:cNvSpPr txBox="1"/>
          <p:nvPr/>
        </p:nvSpPr>
        <p:spPr>
          <a:xfrm>
            <a:off x="6178795" y="1395921"/>
            <a:ext cx="6076950" cy="1754326"/>
          </a:xfrm>
          <a:prstGeom prst="rect">
            <a:avLst/>
          </a:prstGeom>
          <a:noFill/>
        </p:spPr>
        <p:txBody>
          <a:bodyPr wrap="square" rtlCol="0">
            <a:spAutoFit/>
          </a:bodyPr>
          <a:lstStyle/>
          <a:p>
            <a:r>
              <a:rPr lang="en-US" altLang="zh-CN" dirty="0"/>
              <a:t>void Hero::</a:t>
            </a:r>
            <a:r>
              <a:rPr lang="en-US" altLang="zh-CN" dirty="0" err="1"/>
              <a:t>heroTurn</a:t>
            </a:r>
            <a:r>
              <a:rPr lang="en-US" altLang="zh-CN" dirty="0"/>
              <a:t>(bool up, bool down, bool left, bool right){</a:t>
            </a:r>
          </a:p>
          <a:p>
            <a:r>
              <a:rPr lang="en-US" altLang="zh-CN" dirty="0"/>
              <a:t>    if(down){</a:t>
            </a:r>
          </a:p>
          <a:p>
            <a:r>
              <a:rPr lang="en-US" altLang="zh-CN" dirty="0"/>
              <a:t>        this-&gt;direction=0;//</a:t>
            </a:r>
            <a:r>
              <a:rPr lang="zh-CN" altLang="en-US" dirty="0"/>
              <a:t>向下</a:t>
            </a:r>
            <a:endParaRPr lang="en-US" altLang="zh-CN" dirty="0"/>
          </a:p>
          <a:p>
            <a:r>
              <a:rPr lang="en-US" altLang="zh-CN" dirty="0"/>
              <a:t>    }</a:t>
            </a:r>
          </a:p>
          <a:p>
            <a:r>
              <a:rPr lang="en-US" altLang="zh-CN" dirty="0"/>
              <a:t>     ……</a:t>
            </a:r>
          </a:p>
          <a:p>
            <a:r>
              <a:rPr lang="en-US" altLang="zh-CN" dirty="0"/>
              <a:t>}</a:t>
            </a:r>
            <a:endParaRPr lang="zh-CN" altLang="en-US" dirty="0"/>
          </a:p>
        </p:txBody>
      </p:sp>
      <p:sp>
        <p:nvSpPr>
          <p:cNvPr id="10" name="文本框 9">
            <a:extLst>
              <a:ext uri="{FF2B5EF4-FFF2-40B4-BE49-F238E27FC236}">
                <a16:creationId xmlns:a16="http://schemas.microsoft.com/office/drawing/2014/main" id="{30661410-BAA5-909B-999A-C2EE304CA479}"/>
              </a:ext>
            </a:extLst>
          </p:cNvPr>
          <p:cNvSpPr txBox="1"/>
          <p:nvPr/>
        </p:nvSpPr>
        <p:spPr>
          <a:xfrm>
            <a:off x="6178795" y="3707753"/>
            <a:ext cx="5886205" cy="2862322"/>
          </a:xfrm>
          <a:prstGeom prst="rect">
            <a:avLst/>
          </a:prstGeom>
          <a:noFill/>
        </p:spPr>
        <p:txBody>
          <a:bodyPr wrap="square" rtlCol="0">
            <a:spAutoFit/>
          </a:bodyPr>
          <a:lstStyle/>
          <a:p>
            <a:r>
              <a:rPr lang="en-GB" altLang="zh-CN" dirty="0"/>
              <a:t>void Hero::</a:t>
            </a:r>
            <a:r>
              <a:rPr lang="en-GB" altLang="zh-CN" dirty="0" err="1"/>
              <a:t>heroMove</a:t>
            </a:r>
            <a:r>
              <a:rPr lang="en-GB" altLang="zh-CN" dirty="0"/>
              <a:t>(bool up, bool down, bool left, bool right){</a:t>
            </a:r>
          </a:p>
          <a:p>
            <a:r>
              <a:rPr lang="en-GB" altLang="zh-CN" dirty="0"/>
              <a:t>    if(up){</a:t>
            </a:r>
          </a:p>
          <a:p>
            <a:r>
              <a:rPr lang="en-GB" altLang="zh-CN" dirty="0"/>
              <a:t>        if(y&gt;0){</a:t>
            </a:r>
          </a:p>
          <a:p>
            <a:r>
              <a:rPr lang="en-GB" altLang="zh-CN" dirty="0"/>
              <a:t>            if(direction==1)//</a:t>
            </a:r>
            <a:r>
              <a:rPr lang="zh-CN" altLang="en-US" dirty="0"/>
              <a:t>向上</a:t>
            </a:r>
            <a:endParaRPr lang="en-US" altLang="zh-CN" dirty="0"/>
          </a:p>
          <a:p>
            <a:r>
              <a:rPr lang="en-GB" altLang="zh-CN" dirty="0"/>
              <a:t>                y-=100;</a:t>
            </a:r>
            <a:r>
              <a:rPr lang="en-US" altLang="zh-CN" dirty="0"/>
              <a:t>//</a:t>
            </a:r>
            <a:r>
              <a:rPr lang="zh-CN" altLang="en-US" dirty="0"/>
              <a:t>坐标上移</a:t>
            </a:r>
            <a:r>
              <a:rPr lang="en-US" altLang="zh-CN" dirty="0"/>
              <a:t>100</a:t>
            </a:r>
          </a:p>
          <a:p>
            <a:r>
              <a:rPr lang="en-GB" altLang="zh-CN" dirty="0"/>
              <a:t>            }</a:t>
            </a:r>
          </a:p>
          <a:p>
            <a:r>
              <a:rPr lang="en-GB" altLang="zh-CN" dirty="0"/>
              <a:t>        ……</a:t>
            </a:r>
          </a:p>
          <a:p>
            <a:r>
              <a:rPr lang="en-GB" altLang="zh-CN" dirty="0"/>
              <a:t>    }</a:t>
            </a:r>
          </a:p>
          <a:p>
            <a:r>
              <a:rPr lang="en-GB" altLang="zh-CN" dirty="0"/>
              <a:t>}</a:t>
            </a:r>
            <a:endParaRPr lang="zh-CN" altLang="en-US" dirty="0"/>
          </a:p>
        </p:txBody>
      </p:sp>
    </p:spTree>
    <p:extLst>
      <p:ext uri="{BB962C8B-B14F-4D97-AF65-F5344CB8AC3E}">
        <p14:creationId xmlns:p14="http://schemas.microsoft.com/office/powerpoint/2010/main" val="1540777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53FCFA-EAB9-810E-552D-0C7FD9C20505}"/>
              </a:ext>
            </a:extLst>
          </p:cNvPr>
          <p:cNvPicPr>
            <a:picLocks noChangeAspect="1"/>
          </p:cNvPicPr>
          <p:nvPr/>
        </p:nvPicPr>
        <p:blipFill>
          <a:blip r:embed="rId2"/>
          <a:stretch>
            <a:fillRect/>
          </a:stretch>
        </p:blipFill>
        <p:spPr>
          <a:xfrm>
            <a:off x="0" y="-57150"/>
            <a:ext cx="12192000" cy="6965949"/>
          </a:xfrm>
          <a:prstGeom prst="rect">
            <a:avLst/>
          </a:prstGeom>
        </p:spPr>
      </p:pic>
      <p:sp>
        <p:nvSpPr>
          <p:cNvPr id="4" name="文本框 3">
            <a:extLst>
              <a:ext uri="{FF2B5EF4-FFF2-40B4-BE49-F238E27FC236}">
                <a16:creationId xmlns:a16="http://schemas.microsoft.com/office/drawing/2014/main" id="{983A3070-9805-67B7-0399-BF60F78ACD28}"/>
              </a:ext>
            </a:extLst>
          </p:cNvPr>
          <p:cNvSpPr txBox="1"/>
          <p:nvPr/>
        </p:nvSpPr>
        <p:spPr>
          <a:xfrm>
            <a:off x="224898" y="141911"/>
            <a:ext cx="297550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难点分析</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sp>
        <p:nvSpPr>
          <p:cNvPr id="7" name="文本框 6">
            <a:extLst>
              <a:ext uri="{FF2B5EF4-FFF2-40B4-BE49-F238E27FC236}">
                <a16:creationId xmlns:a16="http://schemas.microsoft.com/office/drawing/2014/main" id="{D22EBA68-71E1-CDE8-C499-153F2FC2AF05}"/>
              </a:ext>
            </a:extLst>
          </p:cNvPr>
          <p:cNvSpPr txBox="1"/>
          <p:nvPr/>
        </p:nvSpPr>
        <p:spPr>
          <a:xfrm>
            <a:off x="791308" y="1582340"/>
            <a:ext cx="5451231" cy="369332"/>
          </a:xfrm>
          <a:prstGeom prst="rect">
            <a:avLst/>
          </a:prstGeom>
          <a:noFill/>
        </p:spPr>
        <p:txBody>
          <a:bodyPr wrap="square" rtlCol="0">
            <a:spAutoFit/>
          </a:bodyPr>
          <a:lstStyle/>
          <a:p>
            <a:r>
              <a:rPr lang="en-US" altLang="zh-CN" dirty="0"/>
              <a:t>4.</a:t>
            </a:r>
            <a:r>
              <a:rPr lang="zh-CN" altLang="en-US" dirty="0"/>
              <a:t>判定前方事物</a:t>
            </a:r>
            <a:endParaRPr lang="en-US" altLang="zh-CN" dirty="0"/>
          </a:p>
        </p:txBody>
      </p:sp>
      <p:sp>
        <p:nvSpPr>
          <p:cNvPr id="5" name="文本框 4">
            <a:extLst>
              <a:ext uri="{FF2B5EF4-FFF2-40B4-BE49-F238E27FC236}">
                <a16:creationId xmlns:a16="http://schemas.microsoft.com/office/drawing/2014/main" id="{B3ADBB3D-DF98-3BAF-D3C3-BA8F94E06B16}"/>
              </a:ext>
            </a:extLst>
          </p:cNvPr>
          <p:cNvSpPr txBox="1"/>
          <p:nvPr/>
        </p:nvSpPr>
        <p:spPr>
          <a:xfrm>
            <a:off x="791307" y="2448370"/>
            <a:ext cx="8716107" cy="646331"/>
          </a:xfrm>
          <a:prstGeom prst="rect">
            <a:avLst/>
          </a:prstGeom>
          <a:noFill/>
        </p:spPr>
        <p:txBody>
          <a:bodyPr wrap="square" rtlCol="0">
            <a:spAutoFit/>
          </a:bodyPr>
          <a:lstStyle/>
          <a:p>
            <a:pPr algn="just"/>
            <a:r>
              <a:rPr lang="zh-CN" altLang="en-US" dirty="0"/>
              <a:t>基于人物朝向机制，需要判断人物前方有没有，并判断是什么元素。在每次判断时分为上下左右四种情况，使用坐标判断，将坐标与地图数组结合判断元素。</a:t>
            </a:r>
          </a:p>
        </p:txBody>
      </p:sp>
      <p:sp>
        <p:nvSpPr>
          <p:cNvPr id="6" name="文本框 5">
            <a:extLst>
              <a:ext uri="{FF2B5EF4-FFF2-40B4-BE49-F238E27FC236}">
                <a16:creationId xmlns:a16="http://schemas.microsoft.com/office/drawing/2014/main" id="{413B509E-8364-BCA5-6FBF-87FD0CCE5ABB}"/>
              </a:ext>
            </a:extLst>
          </p:cNvPr>
          <p:cNvSpPr txBox="1"/>
          <p:nvPr/>
        </p:nvSpPr>
        <p:spPr>
          <a:xfrm>
            <a:off x="889000" y="3844699"/>
            <a:ext cx="8953500" cy="2246769"/>
          </a:xfrm>
          <a:prstGeom prst="rect">
            <a:avLst/>
          </a:prstGeom>
          <a:noFill/>
        </p:spPr>
        <p:txBody>
          <a:bodyPr wrap="square" rtlCol="0">
            <a:spAutoFit/>
          </a:bodyPr>
          <a:lstStyle/>
          <a:p>
            <a:r>
              <a:rPr lang="en-US" altLang="zh-CN" sz="2000" dirty="0"/>
              <a:t>bool </a:t>
            </a:r>
            <a:r>
              <a:rPr lang="en-US" altLang="zh-CN" sz="2000" dirty="0" err="1"/>
              <a:t>thereHasChest</a:t>
            </a:r>
            <a:r>
              <a:rPr lang="en-US" altLang="zh-CN" sz="2000" dirty="0"/>
              <a:t> () {</a:t>
            </a:r>
          </a:p>
          <a:p>
            <a:r>
              <a:rPr lang="en-US" altLang="zh-CN" sz="2000" dirty="0"/>
              <a:t>    switch(direction){</a:t>
            </a:r>
          </a:p>
          <a:p>
            <a:r>
              <a:rPr lang="en-US" altLang="zh-CN" sz="2000" dirty="0"/>
              <a:t>        case 3://</a:t>
            </a:r>
            <a:r>
              <a:rPr lang="zh-CN" altLang="en-US" sz="2000" dirty="0"/>
              <a:t>右</a:t>
            </a:r>
            <a:endParaRPr lang="en-US" altLang="zh-CN" sz="2000" dirty="0"/>
          </a:p>
          <a:p>
            <a:r>
              <a:rPr lang="en-US" altLang="zh-CN" sz="2000" dirty="0"/>
              <a:t>            if(</a:t>
            </a:r>
            <a:r>
              <a:rPr lang="zh-CN" altLang="en-US" sz="2000" dirty="0"/>
              <a:t>右方有宝箱</a:t>
            </a:r>
            <a:r>
              <a:rPr lang="en-US" altLang="zh-CN" sz="2000" dirty="0"/>
              <a:t>) return true;</a:t>
            </a:r>
          </a:p>
          <a:p>
            <a:r>
              <a:rPr lang="en-US" altLang="zh-CN" sz="2000" dirty="0"/>
              <a:t>        ……</a:t>
            </a:r>
          </a:p>
          <a:p>
            <a:r>
              <a:rPr lang="en-US" altLang="zh-CN" sz="2000" dirty="0"/>
              <a:t>    }</a:t>
            </a:r>
          </a:p>
          <a:p>
            <a:r>
              <a:rPr lang="en-US" altLang="zh-CN" sz="2000" dirty="0"/>
              <a:t>}</a:t>
            </a:r>
          </a:p>
        </p:txBody>
      </p:sp>
    </p:spTree>
    <p:extLst>
      <p:ext uri="{BB962C8B-B14F-4D97-AF65-F5344CB8AC3E}">
        <p14:creationId xmlns:p14="http://schemas.microsoft.com/office/powerpoint/2010/main" val="122348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53FCFA-EAB9-810E-552D-0C7FD9C20505}"/>
              </a:ext>
            </a:extLst>
          </p:cNvPr>
          <p:cNvPicPr>
            <a:picLocks noChangeAspect="1"/>
          </p:cNvPicPr>
          <p:nvPr/>
        </p:nvPicPr>
        <p:blipFill>
          <a:blip r:embed="rId2"/>
          <a:stretch>
            <a:fillRect/>
          </a:stretch>
        </p:blipFill>
        <p:spPr>
          <a:xfrm>
            <a:off x="0" y="-57150"/>
            <a:ext cx="12192000" cy="6965949"/>
          </a:xfrm>
          <a:prstGeom prst="rect">
            <a:avLst/>
          </a:prstGeom>
        </p:spPr>
      </p:pic>
      <p:sp>
        <p:nvSpPr>
          <p:cNvPr id="4" name="文本框 3">
            <a:extLst>
              <a:ext uri="{FF2B5EF4-FFF2-40B4-BE49-F238E27FC236}">
                <a16:creationId xmlns:a16="http://schemas.microsoft.com/office/drawing/2014/main" id="{983A3070-9805-67B7-0399-BF60F78ACD28}"/>
              </a:ext>
            </a:extLst>
          </p:cNvPr>
          <p:cNvSpPr txBox="1"/>
          <p:nvPr/>
        </p:nvSpPr>
        <p:spPr>
          <a:xfrm>
            <a:off x="224898" y="141911"/>
            <a:ext cx="297550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难点分析</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sp>
        <p:nvSpPr>
          <p:cNvPr id="7" name="文本框 6">
            <a:extLst>
              <a:ext uri="{FF2B5EF4-FFF2-40B4-BE49-F238E27FC236}">
                <a16:creationId xmlns:a16="http://schemas.microsoft.com/office/drawing/2014/main" id="{D22EBA68-71E1-CDE8-C499-153F2FC2AF05}"/>
              </a:ext>
            </a:extLst>
          </p:cNvPr>
          <p:cNvSpPr txBox="1"/>
          <p:nvPr/>
        </p:nvSpPr>
        <p:spPr>
          <a:xfrm>
            <a:off x="791308" y="1582340"/>
            <a:ext cx="5451231" cy="369332"/>
          </a:xfrm>
          <a:prstGeom prst="rect">
            <a:avLst/>
          </a:prstGeom>
          <a:noFill/>
        </p:spPr>
        <p:txBody>
          <a:bodyPr wrap="square" rtlCol="0">
            <a:spAutoFit/>
          </a:bodyPr>
          <a:lstStyle/>
          <a:p>
            <a:r>
              <a:rPr lang="en-US" altLang="zh-CN" dirty="0"/>
              <a:t>5.</a:t>
            </a:r>
            <a:r>
              <a:rPr lang="zh-CN" altLang="en-US" dirty="0"/>
              <a:t>作弊码</a:t>
            </a:r>
            <a:endParaRPr lang="en-US" altLang="zh-CN" dirty="0"/>
          </a:p>
        </p:txBody>
      </p:sp>
      <p:sp>
        <p:nvSpPr>
          <p:cNvPr id="5" name="文本框 4">
            <a:extLst>
              <a:ext uri="{FF2B5EF4-FFF2-40B4-BE49-F238E27FC236}">
                <a16:creationId xmlns:a16="http://schemas.microsoft.com/office/drawing/2014/main" id="{B3ADBB3D-DF98-3BAF-D3C3-BA8F94E06B16}"/>
              </a:ext>
            </a:extLst>
          </p:cNvPr>
          <p:cNvSpPr txBox="1"/>
          <p:nvPr/>
        </p:nvSpPr>
        <p:spPr>
          <a:xfrm>
            <a:off x="791307" y="2448370"/>
            <a:ext cx="4682393" cy="2031325"/>
          </a:xfrm>
          <a:prstGeom prst="rect">
            <a:avLst/>
          </a:prstGeom>
          <a:noFill/>
        </p:spPr>
        <p:txBody>
          <a:bodyPr wrap="square" rtlCol="0">
            <a:spAutoFit/>
          </a:bodyPr>
          <a:lstStyle/>
          <a:p>
            <a:pPr algn="just"/>
            <a:r>
              <a:rPr lang="zh-CN" altLang="en-US" dirty="0"/>
              <a:t>游戏的作弊码应该是保证游戏运行的同时通过一连串的键盘输入带来一定在游戏上的便利。基于这一特性，我自己琢磨出了一个比较简单的实现方式，即通过计数变量统计按下键盘某个键的次数，并为不同的按键通过</a:t>
            </a:r>
            <a:r>
              <a:rPr lang="en-US" altLang="zh-CN" dirty="0"/>
              <a:t>if</a:t>
            </a:r>
            <a:r>
              <a:rPr lang="zh-CN" altLang="en-US" dirty="0"/>
              <a:t>语句添加逻辑关系，最终实现在输入特定数字组合时响应某个事件。</a:t>
            </a:r>
          </a:p>
        </p:txBody>
      </p:sp>
      <p:sp>
        <p:nvSpPr>
          <p:cNvPr id="6" name="文本框 5">
            <a:extLst>
              <a:ext uri="{FF2B5EF4-FFF2-40B4-BE49-F238E27FC236}">
                <a16:creationId xmlns:a16="http://schemas.microsoft.com/office/drawing/2014/main" id="{413B509E-8364-BCA5-6FBF-87FD0CCE5ABB}"/>
              </a:ext>
            </a:extLst>
          </p:cNvPr>
          <p:cNvSpPr txBox="1"/>
          <p:nvPr/>
        </p:nvSpPr>
        <p:spPr>
          <a:xfrm>
            <a:off x="6623294" y="1582340"/>
            <a:ext cx="5111750" cy="4708981"/>
          </a:xfrm>
          <a:prstGeom prst="rect">
            <a:avLst/>
          </a:prstGeom>
          <a:noFill/>
        </p:spPr>
        <p:txBody>
          <a:bodyPr wrap="square" rtlCol="0">
            <a:spAutoFit/>
          </a:bodyPr>
          <a:lstStyle/>
          <a:p>
            <a:r>
              <a:rPr lang="en-US" altLang="zh-CN" sz="2000" dirty="0"/>
              <a:t>else if(event-&gt;key()==Qt::Key_2){</a:t>
            </a:r>
          </a:p>
          <a:p>
            <a:r>
              <a:rPr lang="en-US" altLang="zh-CN" sz="2000" dirty="0"/>
              <a:t>        if(key1count==3){</a:t>
            </a:r>
          </a:p>
          <a:p>
            <a:r>
              <a:rPr lang="en-US" altLang="zh-CN" sz="2000" dirty="0"/>
              <a:t>            key2count2++;</a:t>
            </a:r>
          </a:p>
          <a:p>
            <a:r>
              <a:rPr lang="en-US" altLang="zh-CN" sz="2000" dirty="0"/>
              <a:t>        }</a:t>
            </a:r>
          </a:p>
          <a:p>
            <a:r>
              <a:rPr lang="en-US" altLang="zh-CN" sz="2000" dirty="0"/>
              <a:t>        else key2count1++;</a:t>
            </a:r>
          </a:p>
          <a:p>
            <a:r>
              <a:rPr lang="en-US" altLang="zh-CN" sz="2000" dirty="0"/>
              <a:t>    }</a:t>
            </a:r>
          </a:p>
          <a:p>
            <a:r>
              <a:rPr lang="en-US" altLang="zh-CN" sz="2000" dirty="0"/>
              <a:t>    else if(event-&gt;key()==Qt::Key_1){</a:t>
            </a:r>
          </a:p>
          <a:p>
            <a:r>
              <a:rPr lang="en-US" altLang="zh-CN" sz="2000" dirty="0"/>
              <a:t>        if(key2count1==3){</a:t>
            </a:r>
          </a:p>
          <a:p>
            <a:r>
              <a:rPr lang="en-US" altLang="zh-CN" sz="2000" dirty="0"/>
              <a:t>            key1count++;</a:t>
            </a:r>
          </a:p>
          <a:p>
            <a:r>
              <a:rPr lang="en-US" altLang="zh-CN" sz="2000" dirty="0"/>
              <a:t>        }</a:t>
            </a:r>
          </a:p>
          <a:p>
            <a:r>
              <a:rPr lang="en-US" altLang="zh-CN" sz="2000" dirty="0"/>
              <a:t>    }</a:t>
            </a:r>
          </a:p>
          <a:p>
            <a:r>
              <a:rPr lang="en-US" altLang="zh-CN" sz="2000" dirty="0"/>
              <a:t>……</a:t>
            </a:r>
          </a:p>
          <a:p>
            <a:r>
              <a:rPr lang="en-US" altLang="zh-CN" sz="2000" dirty="0"/>
              <a:t>if(key2count2&gt;=1){</a:t>
            </a:r>
          </a:p>
          <a:p>
            <a:r>
              <a:rPr lang="en-US" altLang="zh-CN" sz="2000" dirty="0"/>
              <a:t>        </a:t>
            </a:r>
            <a:r>
              <a:rPr lang="en-US" altLang="zh-CN" sz="2000" dirty="0" err="1"/>
              <a:t>cheatCode</a:t>
            </a:r>
            <a:r>
              <a:rPr lang="en-US" altLang="zh-CN" sz="2000" dirty="0"/>
              <a:t>=true;</a:t>
            </a:r>
          </a:p>
          <a:p>
            <a:r>
              <a:rPr lang="en-US" altLang="zh-CN" sz="2000" dirty="0"/>
              <a:t>}</a:t>
            </a:r>
          </a:p>
        </p:txBody>
      </p:sp>
    </p:spTree>
    <p:extLst>
      <p:ext uri="{BB962C8B-B14F-4D97-AF65-F5344CB8AC3E}">
        <p14:creationId xmlns:p14="http://schemas.microsoft.com/office/powerpoint/2010/main" val="16008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9E10812-E666-8873-4D17-FEA0544825B5}"/>
              </a:ext>
            </a:extLst>
          </p:cNvPr>
          <p:cNvSpPr txBox="1"/>
          <p:nvPr/>
        </p:nvSpPr>
        <p:spPr>
          <a:xfrm>
            <a:off x="224898" y="141911"/>
            <a:ext cx="297550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软件演示</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pic>
        <p:nvPicPr>
          <p:cNvPr id="7" name="图片 6">
            <a:extLst>
              <a:ext uri="{FF2B5EF4-FFF2-40B4-BE49-F238E27FC236}">
                <a16:creationId xmlns:a16="http://schemas.microsoft.com/office/drawing/2014/main" id="{49E9D04A-203E-B466-1A30-9BD439E4F02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24360" y="911352"/>
            <a:ext cx="9870279" cy="555393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墨迹 7">
                <a:extLst>
                  <a:ext uri="{FF2B5EF4-FFF2-40B4-BE49-F238E27FC236}">
                    <a16:creationId xmlns:a16="http://schemas.microsoft.com/office/drawing/2014/main" id="{D0ABC38F-8889-E4CE-19D9-5240F5C5536A}"/>
                  </a:ext>
                </a:extLst>
              </p14:cNvPr>
              <p14:cNvContentPartPr/>
              <p14:nvPr/>
            </p14:nvContentPartPr>
            <p14:xfrm>
              <a:off x="3257320" y="622120"/>
              <a:ext cx="360" cy="360"/>
            </p14:xfrm>
          </p:contentPart>
        </mc:Choice>
        <mc:Fallback xmlns="">
          <p:pic>
            <p:nvPicPr>
              <p:cNvPr id="8" name="墨迹 7">
                <a:extLst>
                  <a:ext uri="{FF2B5EF4-FFF2-40B4-BE49-F238E27FC236}">
                    <a16:creationId xmlns:a16="http://schemas.microsoft.com/office/drawing/2014/main" id="{D0ABC38F-8889-E4CE-19D9-5240F5C5536A}"/>
                  </a:ext>
                </a:extLst>
              </p:cNvPr>
              <p:cNvPicPr/>
              <p:nvPr/>
            </p:nvPicPr>
            <p:blipFill>
              <a:blip r:embed="rId4"/>
              <a:stretch>
                <a:fillRect/>
              </a:stretch>
            </p:blipFill>
            <p:spPr>
              <a:xfrm>
                <a:off x="3194680" y="559120"/>
                <a:ext cx="126000" cy="126000"/>
              </a:xfrm>
              <a:prstGeom prst="rect">
                <a:avLst/>
              </a:prstGeom>
            </p:spPr>
          </p:pic>
        </mc:Fallback>
      </mc:AlternateContent>
      <p:grpSp>
        <p:nvGrpSpPr>
          <p:cNvPr id="17" name="组合 16">
            <a:extLst>
              <a:ext uri="{FF2B5EF4-FFF2-40B4-BE49-F238E27FC236}">
                <a16:creationId xmlns:a16="http://schemas.microsoft.com/office/drawing/2014/main" id="{D4DBE72D-35E4-D67C-3A24-E2722B4D0F61}"/>
              </a:ext>
            </a:extLst>
          </p:cNvPr>
          <p:cNvGrpSpPr/>
          <p:nvPr/>
        </p:nvGrpSpPr>
        <p:grpSpPr>
          <a:xfrm>
            <a:off x="1403680" y="960880"/>
            <a:ext cx="875880" cy="290160"/>
            <a:chOff x="1403680" y="960880"/>
            <a:chExt cx="875880" cy="290160"/>
          </a:xfrm>
        </p:grpSpPr>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E043D19F-BB9F-96BF-5CBD-4182C2475271}"/>
                    </a:ext>
                  </a:extLst>
                </p14:cNvPr>
                <p14:cNvContentPartPr/>
                <p14:nvPr/>
              </p14:nvContentPartPr>
              <p14:xfrm>
                <a:off x="2279200" y="1034680"/>
                <a:ext cx="360" cy="360"/>
              </p14:xfrm>
            </p:contentPart>
          </mc:Choice>
          <mc:Fallback xmlns="">
            <p:pic>
              <p:nvPicPr>
                <p:cNvPr id="9" name="墨迹 8">
                  <a:extLst>
                    <a:ext uri="{FF2B5EF4-FFF2-40B4-BE49-F238E27FC236}">
                      <a16:creationId xmlns:a16="http://schemas.microsoft.com/office/drawing/2014/main" id="{E043D19F-BB9F-96BF-5CBD-4182C2475271}"/>
                    </a:ext>
                  </a:extLst>
                </p:cNvPr>
                <p:cNvPicPr/>
                <p:nvPr/>
              </p:nvPicPr>
              <p:blipFill>
                <a:blip r:embed="rId4"/>
                <a:stretch>
                  <a:fillRect/>
                </a:stretch>
              </p:blipFill>
              <p:spPr>
                <a:xfrm>
                  <a:off x="2216560" y="9716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1EC2F23E-2402-AF48-2F33-5090773F70FF}"/>
                    </a:ext>
                  </a:extLst>
                </p14:cNvPr>
                <p14:cNvContentPartPr/>
                <p14:nvPr/>
              </p14:nvContentPartPr>
              <p14:xfrm>
                <a:off x="1713640" y="1085080"/>
                <a:ext cx="489960" cy="45360"/>
              </p14:xfrm>
            </p:contentPart>
          </mc:Choice>
          <mc:Fallback xmlns="">
            <p:pic>
              <p:nvPicPr>
                <p:cNvPr id="10" name="墨迹 9">
                  <a:extLst>
                    <a:ext uri="{FF2B5EF4-FFF2-40B4-BE49-F238E27FC236}">
                      <a16:creationId xmlns:a16="http://schemas.microsoft.com/office/drawing/2014/main" id="{1EC2F23E-2402-AF48-2F33-5090773F70FF}"/>
                    </a:ext>
                  </a:extLst>
                </p:cNvPr>
                <p:cNvPicPr/>
                <p:nvPr/>
              </p:nvPicPr>
              <p:blipFill>
                <a:blip r:embed="rId7"/>
                <a:stretch>
                  <a:fillRect/>
                </a:stretch>
              </p:blipFill>
              <p:spPr>
                <a:xfrm>
                  <a:off x="1650640" y="1022440"/>
                  <a:ext cx="615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墨迹 10">
                  <a:extLst>
                    <a:ext uri="{FF2B5EF4-FFF2-40B4-BE49-F238E27FC236}">
                      <a16:creationId xmlns:a16="http://schemas.microsoft.com/office/drawing/2014/main" id="{8048E3A3-B6AA-0321-3DC5-0EF38F8B24EC}"/>
                    </a:ext>
                  </a:extLst>
                </p14:cNvPr>
                <p14:cNvContentPartPr/>
                <p14:nvPr/>
              </p14:nvContentPartPr>
              <p14:xfrm>
                <a:off x="1530040" y="1091920"/>
                <a:ext cx="565920" cy="360"/>
              </p14:xfrm>
            </p:contentPart>
          </mc:Choice>
          <mc:Fallback xmlns="">
            <p:pic>
              <p:nvPicPr>
                <p:cNvPr id="11" name="墨迹 10">
                  <a:extLst>
                    <a:ext uri="{FF2B5EF4-FFF2-40B4-BE49-F238E27FC236}">
                      <a16:creationId xmlns:a16="http://schemas.microsoft.com/office/drawing/2014/main" id="{8048E3A3-B6AA-0321-3DC5-0EF38F8B24EC}"/>
                    </a:ext>
                  </a:extLst>
                </p:cNvPr>
                <p:cNvPicPr/>
                <p:nvPr/>
              </p:nvPicPr>
              <p:blipFill>
                <a:blip r:embed="rId9"/>
                <a:stretch>
                  <a:fillRect/>
                </a:stretch>
              </p:blipFill>
              <p:spPr>
                <a:xfrm>
                  <a:off x="1467040" y="1028920"/>
                  <a:ext cx="691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a:extLst>
                    <a:ext uri="{FF2B5EF4-FFF2-40B4-BE49-F238E27FC236}">
                      <a16:creationId xmlns:a16="http://schemas.microsoft.com/office/drawing/2014/main" id="{2CE50800-3213-436D-495E-24049BD94E47}"/>
                    </a:ext>
                  </a:extLst>
                </p14:cNvPr>
                <p14:cNvContentPartPr/>
                <p14:nvPr/>
              </p14:nvContentPartPr>
              <p14:xfrm>
                <a:off x="1574320" y="1213960"/>
                <a:ext cx="483120" cy="37080"/>
              </p14:xfrm>
            </p:contentPart>
          </mc:Choice>
          <mc:Fallback xmlns="">
            <p:pic>
              <p:nvPicPr>
                <p:cNvPr id="12" name="墨迹 11">
                  <a:extLst>
                    <a:ext uri="{FF2B5EF4-FFF2-40B4-BE49-F238E27FC236}">
                      <a16:creationId xmlns:a16="http://schemas.microsoft.com/office/drawing/2014/main" id="{2CE50800-3213-436D-495E-24049BD94E47}"/>
                    </a:ext>
                  </a:extLst>
                </p:cNvPr>
                <p:cNvPicPr/>
                <p:nvPr/>
              </p:nvPicPr>
              <p:blipFill>
                <a:blip r:embed="rId11"/>
                <a:stretch>
                  <a:fillRect/>
                </a:stretch>
              </p:blipFill>
              <p:spPr>
                <a:xfrm>
                  <a:off x="1511320" y="1150960"/>
                  <a:ext cx="6087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a:extLst>
                    <a:ext uri="{FF2B5EF4-FFF2-40B4-BE49-F238E27FC236}">
                      <a16:creationId xmlns:a16="http://schemas.microsoft.com/office/drawing/2014/main" id="{AE4B753F-E2BE-7748-495D-B237CA49D298}"/>
                    </a:ext>
                  </a:extLst>
                </p14:cNvPr>
                <p14:cNvContentPartPr/>
                <p14:nvPr/>
              </p14:nvContentPartPr>
              <p14:xfrm>
                <a:off x="1403680" y="1110640"/>
                <a:ext cx="603000" cy="63720"/>
              </p14:xfrm>
            </p:contentPart>
          </mc:Choice>
          <mc:Fallback xmlns="">
            <p:pic>
              <p:nvPicPr>
                <p:cNvPr id="13" name="墨迹 12">
                  <a:extLst>
                    <a:ext uri="{FF2B5EF4-FFF2-40B4-BE49-F238E27FC236}">
                      <a16:creationId xmlns:a16="http://schemas.microsoft.com/office/drawing/2014/main" id="{AE4B753F-E2BE-7748-495D-B237CA49D298}"/>
                    </a:ext>
                  </a:extLst>
                </p:cNvPr>
                <p:cNvPicPr/>
                <p:nvPr/>
              </p:nvPicPr>
              <p:blipFill>
                <a:blip r:embed="rId13"/>
                <a:stretch>
                  <a:fillRect/>
                </a:stretch>
              </p:blipFill>
              <p:spPr>
                <a:xfrm>
                  <a:off x="1341040" y="1048000"/>
                  <a:ext cx="728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a:extLst>
                    <a:ext uri="{FF2B5EF4-FFF2-40B4-BE49-F238E27FC236}">
                      <a16:creationId xmlns:a16="http://schemas.microsoft.com/office/drawing/2014/main" id="{CA99F45B-BDF0-ED98-CEBD-2F2E34D4C478}"/>
                    </a:ext>
                  </a:extLst>
                </p14:cNvPr>
                <p14:cNvContentPartPr/>
                <p14:nvPr/>
              </p14:nvContentPartPr>
              <p14:xfrm>
                <a:off x="1880320" y="989320"/>
                <a:ext cx="367560" cy="33120"/>
              </p14:xfrm>
            </p:contentPart>
          </mc:Choice>
          <mc:Fallback xmlns="">
            <p:pic>
              <p:nvPicPr>
                <p:cNvPr id="14" name="墨迹 13">
                  <a:extLst>
                    <a:ext uri="{FF2B5EF4-FFF2-40B4-BE49-F238E27FC236}">
                      <a16:creationId xmlns:a16="http://schemas.microsoft.com/office/drawing/2014/main" id="{CA99F45B-BDF0-ED98-CEBD-2F2E34D4C478}"/>
                    </a:ext>
                  </a:extLst>
                </p:cNvPr>
                <p:cNvPicPr/>
                <p:nvPr/>
              </p:nvPicPr>
              <p:blipFill>
                <a:blip r:embed="rId15"/>
                <a:stretch>
                  <a:fillRect/>
                </a:stretch>
              </p:blipFill>
              <p:spPr>
                <a:xfrm>
                  <a:off x="1817320" y="926320"/>
                  <a:ext cx="493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a:extLst>
                    <a:ext uri="{FF2B5EF4-FFF2-40B4-BE49-F238E27FC236}">
                      <a16:creationId xmlns:a16="http://schemas.microsoft.com/office/drawing/2014/main" id="{2238C3A6-F0B8-6C18-3B5E-DBB79F58A0A4}"/>
                    </a:ext>
                  </a:extLst>
                </p14:cNvPr>
                <p14:cNvContentPartPr/>
                <p14:nvPr/>
              </p14:nvContentPartPr>
              <p14:xfrm>
                <a:off x="1717960" y="960880"/>
                <a:ext cx="53640" cy="10800"/>
              </p14:xfrm>
            </p:contentPart>
          </mc:Choice>
          <mc:Fallback xmlns="">
            <p:pic>
              <p:nvPicPr>
                <p:cNvPr id="15" name="墨迹 14">
                  <a:extLst>
                    <a:ext uri="{FF2B5EF4-FFF2-40B4-BE49-F238E27FC236}">
                      <a16:creationId xmlns:a16="http://schemas.microsoft.com/office/drawing/2014/main" id="{2238C3A6-F0B8-6C18-3B5E-DBB79F58A0A4}"/>
                    </a:ext>
                  </a:extLst>
                </p:cNvPr>
                <p:cNvPicPr/>
                <p:nvPr/>
              </p:nvPicPr>
              <p:blipFill>
                <a:blip r:embed="rId17"/>
                <a:stretch>
                  <a:fillRect/>
                </a:stretch>
              </p:blipFill>
              <p:spPr>
                <a:xfrm>
                  <a:off x="1654960" y="897880"/>
                  <a:ext cx="1792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墨迹 15">
                  <a:extLst>
                    <a:ext uri="{FF2B5EF4-FFF2-40B4-BE49-F238E27FC236}">
                      <a16:creationId xmlns:a16="http://schemas.microsoft.com/office/drawing/2014/main" id="{A2A18704-C70E-E6AF-8746-CCEA2299AB69}"/>
                    </a:ext>
                  </a:extLst>
                </p14:cNvPr>
                <p14:cNvContentPartPr/>
                <p14:nvPr/>
              </p14:nvContentPartPr>
              <p14:xfrm>
                <a:off x="1884640" y="983920"/>
                <a:ext cx="1440" cy="360"/>
              </p14:xfrm>
            </p:contentPart>
          </mc:Choice>
          <mc:Fallback xmlns="">
            <p:pic>
              <p:nvPicPr>
                <p:cNvPr id="16" name="墨迹 15">
                  <a:extLst>
                    <a:ext uri="{FF2B5EF4-FFF2-40B4-BE49-F238E27FC236}">
                      <a16:creationId xmlns:a16="http://schemas.microsoft.com/office/drawing/2014/main" id="{A2A18704-C70E-E6AF-8746-CCEA2299AB69}"/>
                    </a:ext>
                  </a:extLst>
                </p:cNvPr>
                <p:cNvPicPr/>
                <p:nvPr/>
              </p:nvPicPr>
              <p:blipFill>
                <a:blip r:embed="rId19"/>
                <a:stretch>
                  <a:fillRect/>
                </a:stretch>
              </p:blipFill>
              <p:spPr>
                <a:xfrm>
                  <a:off x="1822000" y="920920"/>
                  <a:ext cx="127080" cy="126000"/>
                </a:xfrm>
                <a:prstGeom prst="rect">
                  <a:avLst/>
                </a:prstGeom>
              </p:spPr>
            </p:pic>
          </mc:Fallback>
        </mc:AlternateContent>
      </p:grpSp>
    </p:spTree>
    <p:extLst>
      <p:ext uri="{BB962C8B-B14F-4D97-AF65-F5344CB8AC3E}">
        <p14:creationId xmlns:p14="http://schemas.microsoft.com/office/powerpoint/2010/main" val="56740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3A3070-9805-67B7-0399-BF60F78ACD28}"/>
              </a:ext>
            </a:extLst>
          </p:cNvPr>
          <p:cNvSpPr txBox="1"/>
          <p:nvPr/>
        </p:nvSpPr>
        <p:spPr>
          <a:xfrm>
            <a:off x="224898" y="141911"/>
            <a:ext cx="297550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软件演示</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pic>
        <p:nvPicPr>
          <p:cNvPr id="8" name="图片 7">
            <a:extLst>
              <a:ext uri="{FF2B5EF4-FFF2-40B4-BE49-F238E27FC236}">
                <a16:creationId xmlns:a16="http://schemas.microsoft.com/office/drawing/2014/main" id="{303BB61A-50B9-DC7C-3EB7-EDF3651921AE}"/>
              </a:ext>
            </a:extLst>
          </p:cNvPr>
          <p:cNvPicPr>
            <a:picLocks noChangeAspect="1"/>
          </p:cNvPicPr>
          <p:nvPr/>
        </p:nvPicPr>
        <p:blipFill>
          <a:blip r:embed="rId2"/>
          <a:stretch>
            <a:fillRect/>
          </a:stretch>
        </p:blipFill>
        <p:spPr>
          <a:xfrm>
            <a:off x="471684" y="1276351"/>
            <a:ext cx="3325616" cy="1869096"/>
          </a:xfrm>
          <a:prstGeom prst="rect">
            <a:avLst/>
          </a:prstGeom>
        </p:spPr>
      </p:pic>
      <p:pic>
        <p:nvPicPr>
          <p:cNvPr id="10" name="图片 9">
            <a:extLst>
              <a:ext uri="{FF2B5EF4-FFF2-40B4-BE49-F238E27FC236}">
                <a16:creationId xmlns:a16="http://schemas.microsoft.com/office/drawing/2014/main" id="{F84140B4-B6F7-956F-805E-DE99C7C94942}"/>
              </a:ext>
            </a:extLst>
          </p:cNvPr>
          <p:cNvPicPr>
            <a:picLocks noChangeAspect="1"/>
          </p:cNvPicPr>
          <p:nvPr/>
        </p:nvPicPr>
        <p:blipFill>
          <a:blip r:embed="rId3"/>
          <a:stretch>
            <a:fillRect/>
          </a:stretch>
        </p:blipFill>
        <p:spPr>
          <a:xfrm>
            <a:off x="4427486" y="1276351"/>
            <a:ext cx="3337028" cy="1866473"/>
          </a:xfrm>
          <a:prstGeom prst="rect">
            <a:avLst/>
          </a:prstGeom>
        </p:spPr>
      </p:pic>
      <p:pic>
        <p:nvPicPr>
          <p:cNvPr id="12" name="图片 11">
            <a:extLst>
              <a:ext uri="{FF2B5EF4-FFF2-40B4-BE49-F238E27FC236}">
                <a16:creationId xmlns:a16="http://schemas.microsoft.com/office/drawing/2014/main" id="{AD5CEE61-5BB8-890B-B573-808D7080E4C1}"/>
              </a:ext>
            </a:extLst>
          </p:cNvPr>
          <p:cNvPicPr>
            <a:picLocks noChangeAspect="1"/>
          </p:cNvPicPr>
          <p:nvPr/>
        </p:nvPicPr>
        <p:blipFill>
          <a:blip r:embed="rId4"/>
          <a:stretch>
            <a:fillRect/>
          </a:stretch>
        </p:blipFill>
        <p:spPr>
          <a:xfrm>
            <a:off x="8275834" y="1276351"/>
            <a:ext cx="3325616" cy="1865437"/>
          </a:xfrm>
          <a:prstGeom prst="rect">
            <a:avLst/>
          </a:prstGeom>
        </p:spPr>
      </p:pic>
      <p:sp>
        <p:nvSpPr>
          <p:cNvPr id="13" name="文本框 12">
            <a:extLst>
              <a:ext uri="{FF2B5EF4-FFF2-40B4-BE49-F238E27FC236}">
                <a16:creationId xmlns:a16="http://schemas.microsoft.com/office/drawing/2014/main" id="{3AC56D9F-ED75-0778-6560-94BDBDE6C89C}"/>
              </a:ext>
            </a:extLst>
          </p:cNvPr>
          <p:cNvSpPr txBox="1"/>
          <p:nvPr/>
        </p:nvSpPr>
        <p:spPr>
          <a:xfrm>
            <a:off x="1712649" y="3244334"/>
            <a:ext cx="642816" cy="369332"/>
          </a:xfrm>
          <a:prstGeom prst="rect">
            <a:avLst/>
          </a:prstGeom>
          <a:noFill/>
        </p:spPr>
        <p:txBody>
          <a:bodyPr wrap="square" rtlCol="0">
            <a:spAutoFit/>
          </a:bodyPr>
          <a:lstStyle/>
          <a:p>
            <a:pPr algn="ctr"/>
            <a:r>
              <a:rPr lang="zh-CN" altLang="en-US" dirty="0"/>
              <a:t>攻击</a:t>
            </a:r>
            <a:endParaRPr lang="en-US" altLang="zh-CN" dirty="0"/>
          </a:p>
        </p:txBody>
      </p:sp>
      <p:sp>
        <p:nvSpPr>
          <p:cNvPr id="14" name="文本框 13">
            <a:extLst>
              <a:ext uri="{FF2B5EF4-FFF2-40B4-BE49-F238E27FC236}">
                <a16:creationId xmlns:a16="http://schemas.microsoft.com/office/drawing/2014/main" id="{34609CE5-4CA9-2044-5C42-871C1096A0F8}"/>
              </a:ext>
            </a:extLst>
          </p:cNvPr>
          <p:cNvSpPr txBox="1"/>
          <p:nvPr/>
        </p:nvSpPr>
        <p:spPr>
          <a:xfrm>
            <a:off x="5774592" y="3250684"/>
            <a:ext cx="642816" cy="369332"/>
          </a:xfrm>
          <a:prstGeom prst="rect">
            <a:avLst/>
          </a:prstGeom>
          <a:noFill/>
        </p:spPr>
        <p:txBody>
          <a:bodyPr wrap="square" rtlCol="0">
            <a:spAutoFit/>
          </a:bodyPr>
          <a:lstStyle/>
          <a:p>
            <a:pPr algn="ctr"/>
            <a:r>
              <a:rPr lang="zh-CN" altLang="en-US" dirty="0"/>
              <a:t>互动</a:t>
            </a:r>
            <a:endParaRPr lang="en-US" altLang="zh-CN" dirty="0"/>
          </a:p>
        </p:txBody>
      </p:sp>
      <p:sp>
        <p:nvSpPr>
          <p:cNvPr id="15" name="文本框 14">
            <a:extLst>
              <a:ext uri="{FF2B5EF4-FFF2-40B4-BE49-F238E27FC236}">
                <a16:creationId xmlns:a16="http://schemas.microsoft.com/office/drawing/2014/main" id="{FAF60B0C-AF1E-A724-C319-4AFEA23DE5CC}"/>
              </a:ext>
            </a:extLst>
          </p:cNvPr>
          <p:cNvSpPr txBox="1"/>
          <p:nvPr/>
        </p:nvSpPr>
        <p:spPr>
          <a:xfrm>
            <a:off x="9617234" y="3269734"/>
            <a:ext cx="642816" cy="369332"/>
          </a:xfrm>
          <a:prstGeom prst="rect">
            <a:avLst/>
          </a:prstGeom>
          <a:noFill/>
        </p:spPr>
        <p:txBody>
          <a:bodyPr wrap="square" rtlCol="0">
            <a:spAutoFit/>
          </a:bodyPr>
          <a:lstStyle/>
          <a:p>
            <a:pPr algn="ctr"/>
            <a:r>
              <a:rPr lang="zh-CN" altLang="en-US" dirty="0"/>
              <a:t>拾取</a:t>
            </a:r>
            <a:endParaRPr lang="en-US" altLang="zh-CN" dirty="0"/>
          </a:p>
        </p:txBody>
      </p:sp>
      <p:pic>
        <p:nvPicPr>
          <p:cNvPr id="17" name="图片 16">
            <a:extLst>
              <a:ext uri="{FF2B5EF4-FFF2-40B4-BE49-F238E27FC236}">
                <a16:creationId xmlns:a16="http://schemas.microsoft.com/office/drawing/2014/main" id="{41415AE3-27AE-82C0-E6D7-93BDD50DE844}"/>
              </a:ext>
            </a:extLst>
          </p:cNvPr>
          <p:cNvPicPr>
            <a:picLocks noChangeAspect="1"/>
          </p:cNvPicPr>
          <p:nvPr/>
        </p:nvPicPr>
        <p:blipFill>
          <a:blip r:embed="rId5"/>
          <a:stretch>
            <a:fillRect/>
          </a:stretch>
        </p:blipFill>
        <p:spPr>
          <a:xfrm>
            <a:off x="471684" y="3984091"/>
            <a:ext cx="3325616" cy="1863096"/>
          </a:xfrm>
          <a:prstGeom prst="rect">
            <a:avLst/>
          </a:prstGeom>
        </p:spPr>
      </p:pic>
      <p:sp>
        <p:nvSpPr>
          <p:cNvPr id="18" name="文本框 17">
            <a:extLst>
              <a:ext uri="{FF2B5EF4-FFF2-40B4-BE49-F238E27FC236}">
                <a16:creationId xmlns:a16="http://schemas.microsoft.com/office/drawing/2014/main" id="{65E040E3-6406-00DD-B476-0FF267D58D02}"/>
              </a:ext>
            </a:extLst>
          </p:cNvPr>
          <p:cNvSpPr txBox="1"/>
          <p:nvPr/>
        </p:nvSpPr>
        <p:spPr>
          <a:xfrm>
            <a:off x="1373657" y="5969446"/>
            <a:ext cx="1320800" cy="369332"/>
          </a:xfrm>
          <a:prstGeom prst="rect">
            <a:avLst/>
          </a:prstGeom>
          <a:noFill/>
        </p:spPr>
        <p:txBody>
          <a:bodyPr wrap="square" rtlCol="0">
            <a:spAutoFit/>
          </a:bodyPr>
          <a:lstStyle/>
          <a:p>
            <a:pPr algn="ctr"/>
            <a:r>
              <a:rPr lang="zh-CN" altLang="en-US" dirty="0"/>
              <a:t>切换武器</a:t>
            </a:r>
            <a:endParaRPr lang="en-US" altLang="zh-CN" dirty="0"/>
          </a:p>
        </p:txBody>
      </p:sp>
      <p:pic>
        <p:nvPicPr>
          <p:cNvPr id="20" name="图片 19">
            <a:extLst>
              <a:ext uri="{FF2B5EF4-FFF2-40B4-BE49-F238E27FC236}">
                <a16:creationId xmlns:a16="http://schemas.microsoft.com/office/drawing/2014/main" id="{778BE4BD-57AB-5512-8273-49C4CEFF3481}"/>
              </a:ext>
            </a:extLst>
          </p:cNvPr>
          <p:cNvPicPr>
            <a:picLocks noChangeAspect="1"/>
          </p:cNvPicPr>
          <p:nvPr/>
        </p:nvPicPr>
        <p:blipFill>
          <a:blip r:embed="rId6"/>
          <a:stretch>
            <a:fillRect/>
          </a:stretch>
        </p:blipFill>
        <p:spPr>
          <a:xfrm>
            <a:off x="8326634" y="4195696"/>
            <a:ext cx="3278931" cy="1457302"/>
          </a:xfrm>
          <a:prstGeom prst="rect">
            <a:avLst/>
          </a:prstGeom>
        </p:spPr>
      </p:pic>
      <p:pic>
        <p:nvPicPr>
          <p:cNvPr id="22" name="图片 21">
            <a:extLst>
              <a:ext uri="{FF2B5EF4-FFF2-40B4-BE49-F238E27FC236}">
                <a16:creationId xmlns:a16="http://schemas.microsoft.com/office/drawing/2014/main" id="{2CD9A607-83C5-BA49-B1D9-FF36C3F2A788}"/>
              </a:ext>
            </a:extLst>
          </p:cNvPr>
          <p:cNvPicPr>
            <a:picLocks noChangeAspect="1"/>
          </p:cNvPicPr>
          <p:nvPr/>
        </p:nvPicPr>
        <p:blipFill>
          <a:blip r:embed="rId7"/>
          <a:stretch>
            <a:fillRect/>
          </a:stretch>
        </p:blipFill>
        <p:spPr>
          <a:xfrm>
            <a:off x="4427486" y="3980714"/>
            <a:ext cx="3346997" cy="1866473"/>
          </a:xfrm>
          <a:prstGeom prst="rect">
            <a:avLst/>
          </a:prstGeom>
        </p:spPr>
      </p:pic>
      <p:sp>
        <p:nvSpPr>
          <p:cNvPr id="23" name="文本框 22">
            <a:extLst>
              <a:ext uri="{FF2B5EF4-FFF2-40B4-BE49-F238E27FC236}">
                <a16:creationId xmlns:a16="http://schemas.microsoft.com/office/drawing/2014/main" id="{2A2C0AB3-3C00-0917-FD62-9EE1F83A47C8}"/>
              </a:ext>
            </a:extLst>
          </p:cNvPr>
          <p:cNvSpPr txBox="1"/>
          <p:nvPr/>
        </p:nvSpPr>
        <p:spPr>
          <a:xfrm>
            <a:off x="5435600" y="5957192"/>
            <a:ext cx="1320800" cy="369332"/>
          </a:xfrm>
          <a:prstGeom prst="rect">
            <a:avLst/>
          </a:prstGeom>
          <a:noFill/>
        </p:spPr>
        <p:txBody>
          <a:bodyPr wrap="square" rtlCol="0">
            <a:spAutoFit/>
          </a:bodyPr>
          <a:lstStyle/>
          <a:p>
            <a:pPr algn="ctr"/>
            <a:r>
              <a:rPr lang="zh-CN" altLang="en-US" dirty="0"/>
              <a:t>主角死亡</a:t>
            </a:r>
            <a:endParaRPr lang="en-US" altLang="zh-CN" dirty="0"/>
          </a:p>
        </p:txBody>
      </p:sp>
      <p:sp>
        <p:nvSpPr>
          <p:cNvPr id="24" name="文本框 23">
            <a:extLst>
              <a:ext uri="{FF2B5EF4-FFF2-40B4-BE49-F238E27FC236}">
                <a16:creationId xmlns:a16="http://schemas.microsoft.com/office/drawing/2014/main" id="{65B4A83B-B9DA-7949-B6E3-8BBC12C34233}"/>
              </a:ext>
            </a:extLst>
          </p:cNvPr>
          <p:cNvSpPr txBox="1"/>
          <p:nvPr/>
        </p:nvSpPr>
        <p:spPr>
          <a:xfrm>
            <a:off x="9278242" y="5957192"/>
            <a:ext cx="1320800" cy="369332"/>
          </a:xfrm>
          <a:prstGeom prst="rect">
            <a:avLst/>
          </a:prstGeom>
          <a:noFill/>
        </p:spPr>
        <p:txBody>
          <a:bodyPr wrap="square" rtlCol="0">
            <a:spAutoFit/>
          </a:bodyPr>
          <a:lstStyle/>
          <a:p>
            <a:pPr algn="ctr"/>
            <a:r>
              <a:rPr lang="zh-CN" altLang="en-US" dirty="0"/>
              <a:t>游戏胜利</a:t>
            </a:r>
            <a:endParaRPr lang="en-US" altLang="zh-CN" dirty="0"/>
          </a:p>
        </p:txBody>
      </p:sp>
    </p:spTree>
    <p:extLst>
      <p:ext uri="{BB962C8B-B14F-4D97-AF65-F5344CB8AC3E}">
        <p14:creationId xmlns:p14="http://schemas.microsoft.com/office/powerpoint/2010/main" val="251888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33C0C8-7044-BEFC-AD46-A3109C3C4089}"/>
              </a:ext>
            </a:extLst>
          </p:cNvPr>
          <p:cNvPicPr>
            <a:picLocks noChangeAspect="1"/>
          </p:cNvPicPr>
          <p:nvPr/>
        </p:nvPicPr>
        <p:blipFill>
          <a:blip r:embed="rId2"/>
          <a:stretch>
            <a:fillRect/>
          </a:stretch>
        </p:blipFill>
        <p:spPr>
          <a:xfrm>
            <a:off x="0" y="-82550"/>
            <a:ext cx="12192000" cy="6997699"/>
          </a:xfrm>
          <a:prstGeom prst="rect">
            <a:avLst/>
          </a:prstGeom>
        </p:spPr>
      </p:pic>
      <p:sp>
        <p:nvSpPr>
          <p:cNvPr id="7" name="文本框 6">
            <a:extLst>
              <a:ext uri="{FF2B5EF4-FFF2-40B4-BE49-F238E27FC236}">
                <a16:creationId xmlns:a16="http://schemas.microsoft.com/office/drawing/2014/main" id="{96BAB4D1-C4B4-54C4-27FD-A8B8DBD1F996}"/>
              </a:ext>
            </a:extLst>
          </p:cNvPr>
          <p:cNvSpPr txBox="1"/>
          <p:nvPr/>
        </p:nvSpPr>
        <p:spPr>
          <a:xfrm>
            <a:off x="224898" y="141911"/>
            <a:ext cx="297550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工作总结</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sp>
        <p:nvSpPr>
          <p:cNvPr id="8" name="文本框 7">
            <a:extLst>
              <a:ext uri="{FF2B5EF4-FFF2-40B4-BE49-F238E27FC236}">
                <a16:creationId xmlns:a16="http://schemas.microsoft.com/office/drawing/2014/main" id="{5E0681E0-292B-BCC3-9057-958FF907DE52}"/>
              </a:ext>
            </a:extLst>
          </p:cNvPr>
          <p:cNvSpPr txBox="1"/>
          <p:nvPr/>
        </p:nvSpPr>
        <p:spPr>
          <a:xfrm>
            <a:off x="2416175" y="2286000"/>
            <a:ext cx="7359650" cy="2031325"/>
          </a:xfrm>
          <a:prstGeom prst="rect">
            <a:avLst/>
          </a:prstGeom>
          <a:noFill/>
        </p:spPr>
        <p:txBody>
          <a:bodyPr wrap="square" rtlCol="0">
            <a:spAutoFit/>
          </a:bodyPr>
          <a:lstStyle/>
          <a:p>
            <a:pPr algn="just"/>
            <a:r>
              <a:rPr lang="zh-CN" altLang="en-US" dirty="0">
                <a:latin typeface="华文楷体" panose="02010600040101010101" pitchFamily="2" charset="-122"/>
                <a:ea typeface="华文楷体" panose="02010600040101010101" pitchFamily="2" charset="-122"/>
              </a:rPr>
              <a:t>目前程序已经算是一个游戏中较为完整的一关，具有简单的解谜与战斗要素，基本实现了预期目标。</a:t>
            </a:r>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r>
              <a:rPr lang="zh-CN" altLang="en-US" dirty="0">
                <a:latin typeface="华文楷体" panose="02010600040101010101" pitchFamily="2" charset="-122"/>
                <a:ea typeface="华文楷体" panose="02010600040101010101" pitchFamily="2" charset="-122"/>
              </a:rPr>
              <a:t>如果将来有时间，可以考虑加入受击与行走动画、加入更多的关卡，并开放新的角色，加入新的地图要素、将</a:t>
            </a:r>
            <a:r>
              <a:rPr lang="en-US" altLang="zh-CN" dirty="0" err="1">
                <a:latin typeface="华文楷体" panose="02010600040101010101" pitchFamily="2" charset="-122"/>
                <a:ea typeface="华文楷体" panose="02010600040101010101" pitchFamily="2" charset="-122"/>
              </a:rPr>
              <a:t>ui</a:t>
            </a:r>
            <a:r>
              <a:rPr lang="zh-CN" altLang="en-US" dirty="0">
                <a:latin typeface="华文楷体" panose="02010600040101010101" pitchFamily="2" charset="-122"/>
                <a:ea typeface="华文楷体" panose="02010600040101010101" pitchFamily="2" charset="-122"/>
              </a:rPr>
              <a:t>进一步美化等等工作。</a:t>
            </a:r>
          </a:p>
        </p:txBody>
      </p:sp>
    </p:spTree>
    <p:extLst>
      <p:ext uri="{BB962C8B-B14F-4D97-AF65-F5344CB8AC3E}">
        <p14:creationId xmlns:p14="http://schemas.microsoft.com/office/powerpoint/2010/main" val="2800775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33C0C8-7044-BEFC-AD46-A3109C3C4089}"/>
              </a:ext>
            </a:extLst>
          </p:cNvPr>
          <p:cNvPicPr>
            <a:picLocks noChangeAspect="1"/>
          </p:cNvPicPr>
          <p:nvPr/>
        </p:nvPicPr>
        <p:blipFill>
          <a:blip r:embed="rId2"/>
          <a:stretch>
            <a:fillRect/>
          </a:stretch>
        </p:blipFill>
        <p:spPr>
          <a:xfrm>
            <a:off x="0" y="-69850"/>
            <a:ext cx="12192000" cy="7023099"/>
          </a:xfrm>
          <a:prstGeom prst="rect">
            <a:avLst/>
          </a:prstGeom>
        </p:spPr>
      </p:pic>
      <p:sp>
        <p:nvSpPr>
          <p:cNvPr id="7" name="文本框 6">
            <a:extLst>
              <a:ext uri="{FF2B5EF4-FFF2-40B4-BE49-F238E27FC236}">
                <a16:creationId xmlns:a16="http://schemas.microsoft.com/office/drawing/2014/main" id="{96BAB4D1-C4B4-54C4-27FD-A8B8DBD1F996}"/>
              </a:ext>
            </a:extLst>
          </p:cNvPr>
          <p:cNvSpPr txBox="1"/>
          <p:nvPr/>
        </p:nvSpPr>
        <p:spPr>
          <a:xfrm>
            <a:off x="224898" y="141911"/>
            <a:ext cx="314695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感悟</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sp>
        <p:nvSpPr>
          <p:cNvPr id="8" name="文本框 7">
            <a:extLst>
              <a:ext uri="{FF2B5EF4-FFF2-40B4-BE49-F238E27FC236}">
                <a16:creationId xmlns:a16="http://schemas.microsoft.com/office/drawing/2014/main" id="{5E0681E0-292B-BCC3-9057-958FF907DE52}"/>
              </a:ext>
            </a:extLst>
          </p:cNvPr>
          <p:cNvSpPr txBox="1"/>
          <p:nvPr/>
        </p:nvSpPr>
        <p:spPr>
          <a:xfrm>
            <a:off x="2416175" y="1892300"/>
            <a:ext cx="7359650" cy="3416320"/>
          </a:xfrm>
          <a:prstGeom prst="rect">
            <a:avLst/>
          </a:prstGeom>
          <a:noFill/>
        </p:spPr>
        <p:txBody>
          <a:bodyPr wrap="square" rtlCol="0">
            <a:spAutoFit/>
          </a:bodyPr>
          <a:lstStyle/>
          <a:p>
            <a:pPr algn="just"/>
            <a:r>
              <a:rPr lang="zh-CN" altLang="en-US" dirty="0">
                <a:latin typeface="华文楷体" panose="02010600040101010101" pitchFamily="2" charset="-122"/>
                <a:ea typeface="华文楷体" panose="02010600040101010101" pitchFamily="2" charset="-122"/>
              </a:rPr>
              <a:t>在开发过程中，初期的框架搭建是最痛苦的过程，但在后期实现各种附加功能时，又明显可以感受到规模效应带来的效率显著提升。</a:t>
            </a:r>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r>
              <a:rPr lang="zh-CN" altLang="en-US" dirty="0">
                <a:latin typeface="华文楷体" panose="02010600040101010101" pitchFamily="2" charset="-122"/>
                <a:ea typeface="华文楷体" panose="02010600040101010101" pitchFamily="2" charset="-122"/>
              </a:rPr>
              <a:t>在</a:t>
            </a:r>
            <a:r>
              <a:rPr lang="en-US" altLang="zh-CN" dirty="0">
                <a:latin typeface="华文楷体" panose="02010600040101010101" pitchFamily="2" charset="-122"/>
                <a:ea typeface="华文楷体" panose="02010600040101010101" pitchFamily="2" charset="-122"/>
              </a:rPr>
              <a:t>Debug</a:t>
            </a:r>
            <a:r>
              <a:rPr lang="zh-CN" altLang="en-US" dirty="0">
                <a:latin typeface="华文楷体" panose="02010600040101010101" pitchFamily="2" charset="-122"/>
                <a:ea typeface="华文楷体" panose="02010600040101010101" pitchFamily="2" charset="-122"/>
              </a:rPr>
              <a:t>的过程中，遇到过各种奇奇怪怪的问题，有一些上网也查找不到，只能一行行地进行分析。这个过程是十分痛苦的，但是成功让程序运行起来的那一刻，那种喜悦感是难以言喻的。</a:t>
            </a:r>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r>
              <a:rPr lang="zh-CN" altLang="en-US" dirty="0">
                <a:latin typeface="华文楷体" panose="02010600040101010101" pitchFamily="2" charset="-122"/>
                <a:ea typeface="华文楷体" panose="02010600040101010101" pitchFamily="2" charset="-122"/>
              </a:rPr>
              <a:t>此次项目开发算是小小地实现了儿时想要成为游戏设计师的愿望，制作出了自己的游戏，在开发过程中深切地体会到了独立游戏的制作不易。</a:t>
            </a:r>
            <a:endParaRPr lang="en-US" altLang="zh-CN" dirty="0">
              <a:latin typeface="华文楷体" panose="02010600040101010101" pitchFamily="2" charset="-122"/>
              <a:ea typeface="华文楷体" panose="02010600040101010101" pitchFamily="2" charset="-122"/>
            </a:endParaRPr>
          </a:p>
          <a:p>
            <a:pPr algn="just"/>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58411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65F7F74-07DB-4910-E5BA-733E90B25B02}"/>
              </a:ext>
            </a:extLst>
          </p:cNvPr>
          <p:cNvPicPr>
            <a:picLocks noChangeAspect="1"/>
          </p:cNvPicPr>
          <p:nvPr/>
        </p:nvPicPr>
        <p:blipFill>
          <a:blip r:embed="rId2"/>
          <a:stretch>
            <a:fillRect/>
          </a:stretch>
        </p:blipFill>
        <p:spPr>
          <a:xfrm>
            <a:off x="0" y="-69850"/>
            <a:ext cx="12192000" cy="7023099"/>
          </a:xfrm>
          <a:prstGeom prst="rect">
            <a:avLst/>
          </a:prstGeom>
        </p:spPr>
      </p:pic>
      <p:sp>
        <p:nvSpPr>
          <p:cNvPr id="5" name="文本框 4">
            <a:extLst>
              <a:ext uri="{FF2B5EF4-FFF2-40B4-BE49-F238E27FC236}">
                <a16:creationId xmlns:a16="http://schemas.microsoft.com/office/drawing/2014/main" id="{538E5085-268F-30BC-9051-F9A4644DA545}"/>
              </a:ext>
            </a:extLst>
          </p:cNvPr>
          <p:cNvSpPr txBox="1"/>
          <p:nvPr/>
        </p:nvSpPr>
        <p:spPr>
          <a:xfrm>
            <a:off x="4522524" y="2427911"/>
            <a:ext cx="3146952" cy="769441"/>
          </a:xfrm>
          <a:prstGeom prst="rect">
            <a:avLst/>
          </a:prstGeom>
          <a:noFill/>
        </p:spPr>
        <p:txBody>
          <a:bodyPr wrap="square" rtlCol="0">
            <a:spAutoFit/>
          </a:bodyPr>
          <a:lstStyle/>
          <a:p>
            <a:pPr algn="ctr"/>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感谢聆听</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sp>
        <p:nvSpPr>
          <p:cNvPr id="6" name="文本框 5">
            <a:extLst>
              <a:ext uri="{FF2B5EF4-FFF2-40B4-BE49-F238E27FC236}">
                <a16:creationId xmlns:a16="http://schemas.microsoft.com/office/drawing/2014/main" id="{D8CC0922-450B-0813-F6F6-B89461CACF23}"/>
              </a:ext>
            </a:extLst>
          </p:cNvPr>
          <p:cNvSpPr txBox="1"/>
          <p:nvPr/>
        </p:nvSpPr>
        <p:spPr>
          <a:xfrm>
            <a:off x="4423611" y="4642262"/>
            <a:ext cx="3344779" cy="523220"/>
          </a:xfrm>
          <a:prstGeom prst="rect">
            <a:avLst/>
          </a:prstGeom>
          <a:noFill/>
        </p:spPr>
        <p:txBody>
          <a:bodyPr wrap="square" rtlCol="0">
            <a:spAutoFit/>
          </a:bodyPr>
          <a:lstStyle/>
          <a:p>
            <a:pPr algn="ctr"/>
            <a:r>
              <a:rPr lang="zh-CN" altLang="en-US" sz="2800" dirty="0">
                <a:latin typeface="千图马克手写体" panose="00000500000000000000" pitchFamily="2" charset="-122"/>
                <a:ea typeface="千图马克手写体" panose="00000500000000000000" pitchFamily="2" charset="-122"/>
                <a:cs typeface="千图马克手写体" panose="00000500000000000000" pitchFamily="2" charset="-122"/>
              </a:rPr>
              <a:t>汇报人：邓羽丰</a:t>
            </a:r>
          </a:p>
        </p:txBody>
      </p:sp>
    </p:spTree>
    <p:extLst>
      <p:ext uri="{BB962C8B-B14F-4D97-AF65-F5344CB8AC3E}">
        <p14:creationId xmlns:p14="http://schemas.microsoft.com/office/powerpoint/2010/main" val="3501457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C6D0E55-39B7-D594-528D-399CD0ADCD43}"/>
              </a:ext>
            </a:extLst>
          </p:cNvPr>
          <p:cNvPicPr>
            <a:picLocks noChangeAspect="1"/>
          </p:cNvPicPr>
          <p:nvPr/>
        </p:nvPicPr>
        <p:blipFill>
          <a:blip r:embed="rId2"/>
          <a:stretch>
            <a:fillRect/>
          </a:stretch>
        </p:blipFill>
        <p:spPr>
          <a:xfrm>
            <a:off x="0" y="-52754"/>
            <a:ext cx="12192000" cy="6981091"/>
          </a:xfrm>
          <a:prstGeom prst="rect">
            <a:avLst/>
          </a:prstGeom>
        </p:spPr>
      </p:pic>
      <p:pic>
        <p:nvPicPr>
          <p:cNvPr id="10" name="图片 9">
            <a:extLst>
              <a:ext uri="{FF2B5EF4-FFF2-40B4-BE49-F238E27FC236}">
                <a16:creationId xmlns:a16="http://schemas.microsoft.com/office/drawing/2014/main" id="{7D6E923F-5E4F-F7A0-3024-7411EF13476E}"/>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537" b="95293" l="1657" r="96386">
                        <a14:foregroundMark x1="19277" y1="23727" x2="19277" y2="23727"/>
                        <a14:foregroundMark x1="17018" y1="16042" x2="17018" y2="16042"/>
                        <a14:foregroundMark x1="12199" y1="19308" x2="12199" y2="19308"/>
                        <a14:foregroundMark x1="15512" y1="17291" x2="15512" y2="17291"/>
                        <a14:foregroundMark x1="17319" y1="12392" x2="17319" y2="12392"/>
                        <a14:foregroundMark x1="12500" y1="17099" x2="12500" y2="17099"/>
                        <a14:foregroundMark x1="29367" y1="12392" x2="29367" y2="12392"/>
                        <a14:foregroundMark x1="21837" y1="8838" x2="21837" y2="8838"/>
                        <a14:foregroundMark x1="7681" y1="26609" x2="7681" y2="26609"/>
                        <a14:foregroundMark x1="40211" y1="8165" x2="40211" y2="8165"/>
                        <a14:foregroundMark x1="34187" y1="2017" x2="34187" y2="2017"/>
                        <a14:foregroundMark x1="36898" y1="1633" x2="36898" y2="1633"/>
                        <a14:foregroundMark x1="8584" y1="51105" x2="8584" y2="51105"/>
                        <a14:foregroundMark x1="1657" y1="52642" x2="1657" y2="52642"/>
                        <a14:foregroundMark x1="41867" y1="45821" x2="41867" y2="45821"/>
                        <a14:foregroundMark x1="79819" y1="22382" x2="79819" y2="22382"/>
                        <a14:foregroundMark x1="74699" y1="23151" x2="74699" y2="23151"/>
                        <a14:foregroundMark x1="96536" y1="5476" x2="96536" y2="5476"/>
                        <a14:foregroundMark x1="53614" y1="59366" x2="55873" y2="65898"/>
                        <a14:foregroundMark x1="28916" y1="95293" x2="28916" y2="95293"/>
                      </a14:backgroundRemoval>
                    </a14:imgEffect>
                  </a14:imgLayer>
                </a14:imgProps>
              </a:ext>
              <a:ext uri="{28A0092B-C50C-407E-A947-70E740481C1C}">
                <a14:useLocalDpi xmlns:a14="http://schemas.microsoft.com/office/drawing/2010/main" val="0"/>
              </a:ext>
            </a:extLst>
          </a:blip>
          <a:stretch>
            <a:fillRect/>
          </a:stretch>
        </p:blipFill>
        <p:spPr>
          <a:xfrm>
            <a:off x="2496966" y="2197853"/>
            <a:ext cx="2374009" cy="3721903"/>
          </a:xfrm>
          <a:prstGeom prst="rect">
            <a:avLst/>
          </a:prstGeom>
        </p:spPr>
      </p:pic>
      <p:pic>
        <p:nvPicPr>
          <p:cNvPr id="12" name="图片 11">
            <a:extLst>
              <a:ext uri="{FF2B5EF4-FFF2-40B4-BE49-F238E27FC236}">
                <a16:creationId xmlns:a16="http://schemas.microsoft.com/office/drawing/2014/main" id="{AEE70BD4-8F7C-23CC-5130-C3DE36D358A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404" b="94043" l="8133" r="92470">
                        <a14:foregroundMark x1="47289" y1="8191" x2="47289" y2="8191"/>
                        <a14:foregroundMark x1="53012" y1="5319" x2="53012" y2="5319"/>
                        <a14:foregroundMark x1="92620" y1="44468" x2="92620" y2="44468"/>
                        <a14:foregroundMark x1="70633" y1="90319" x2="71536" y2="94043"/>
                        <a14:foregroundMark x1="8133" y1="58723" x2="8133" y2="58723"/>
                        <a14:foregroundMark x1="40964" y1="5000" x2="40964" y2="5000"/>
                        <a14:foregroundMark x1="53313" y1="3404" x2="53313" y2="3404"/>
                        <a14:foregroundMark x1="29217" y1="46702" x2="29217" y2="46702"/>
                        <a14:foregroundMark x1="28765" y1="49574" x2="28765" y2="49574"/>
                        <a14:foregroundMark x1="27259" y1="45638" x2="27259" y2="45638"/>
                        <a14:foregroundMark x1="24096" y1="46383" x2="24096" y2="46383"/>
                        <a14:foregroundMark x1="23494" y1="46064" x2="23494" y2="46064"/>
                        <a14:foregroundMark x1="22892" y1="46383" x2="22892" y2="46383"/>
                        <a14:foregroundMark x1="31476" y1="45319" x2="31476" y2="45319"/>
                        <a14:foregroundMark x1="38855" y1="37766" x2="38855" y2="37766"/>
                        <a14:foregroundMark x1="30723" y1="57021" x2="29367" y2="62021"/>
                        <a14:foregroundMark x1="28012" y1="51489" x2="28012" y2="51489"/>
                        <a14:backgroundMark x1="49247" y1="16809" x2="49247" y2="16809"/>
                        <a14:backgroundMark x1="48795" y1="15638" x2="48795" y2="15638"/>
                        <a14:backgroundMark x1="58584" y1="15851" x2="58584" y2="15851"/>
                        <a14:backgroundMark x1="58735" y1="16489" x2="58735" y2="16489"/>
                        <a14:backgroundMark x1="23042" y1="47128" x2="23042" y2="47128"/>
                        <a14:backgroundMark x1="22892" y1="48617" x2="22892" y2="48617"/>
                        <a14:backgroundMark x1="27861" y1="53511" x2="27861" y2="53511"/>
                      </a14:backgroundRemoval>
                    </a14:imgEffect>
                  </a14:imgLayer>
                </a14:imgProps>
              </a:ext>
              <a:ext uri="{28A0092B-C50C-407E-A947-70E740481C1C}">
                <a14:useLocalDpi xmlns:a14="http://schemas.microsoft.com/office/drawing/2010/main" val="0"/>
              </a:ext>
            </a:extLst>
          </a:blip>
          <a:stretch>
            <a:fillRect/>
          </a:stretch>
        </p:blipFill>
        <p:spPr>
          <a:xfrm>
            <a:off x="470647" y="2814842"/>
            <a:ext cx="2958232" cy="4187858"/>
          </a:xfrm>
          <a:prstGeom prst="rect">
            <a:avLst/>
          </a:prstGeom>
        </p:spPr>
      </p:pic>
      <p:sp>
        <p:nvSpPr>
          <p:cNvPr id="4" name="文本框 3">
            <a:extLst>
              <a:ext uri="{FF2B5EF4-FFF2-40B4-BE49-F238E27FC236}">
                <a16:creationId xmlns:a16="http://schemas.microsoft.com/office/drawing/2014/main" id="{46EA970C-426E-7E15-B0BE-927B864AAF7E}"/>
              </a:ext>
            </a:extLst>
          </p:cNvPr>
          <p:cNvSpPr txBox="1"/>
          <p:nvPr/>
        </p:nvSpPr>
        <p:spPr>
          <a:xfrm>
            <a:off x="224898" y="141911"/>
            <a:ext cx="4078706"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选题背景</a:t>
            </a:r>
          </a:p>
        </p:txBody>
      </p:sp>
      <p:pic>
        <p:nvPicPr>
          <p:cNvPr id="6" name="图片 5">
            <a:extLst>
              <a:ext uri="{FF2B5EF4-FFF2-40B4-BE49-F238E27FC236}">
                <a16:creationId xmlns:a16="http://schemas.microsoft.com/office/drawing/2014/main" id="{AD683E69-FEC1-449A-818E-D55BD945484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746" b="95621" l="9759" r="89803">
                        <a14:foregroundMark x1="45395" y1="92797" x2="45395" y2="92797"/>
                        <a14:foregroundMark x1="45395" y1="92797" x2="45395" y2="92797"/>
                        <a14:foregroundMark x1="40351" y1="95480" x2="40351" y2="95480"/>
                        <a14:foregroundMark x1="41118" y1="95621" x2="41118" y2="95621"/>
                      </a14:backgroundRemoval>
                    </a14:imgEffect>
                  </a14:imgLayer>
                </a14:imgProps>
              </a:ext>
              <a:ext uri="{28A0092B-C50C-407E-A947-70E740481C1C}">
                <a14:useLocalDpi xmlns:a14="http://schemas.microsoft.com/office/drawing/2010/main" val="0"/>
              </a:ext>
            </a:extLst>
          </a:blip>
          <a:srcRect l="24517"/>
          <a:stretch/>
        </p:blipFill>
        <p:spPr>
          <a:xfrm>
            <a:off x="7485185" y="3587641"/>
            <a:ext cx="3320562" cy="3415060"/>
          </a:xfrm>
          <a:prstGeom prst="rect">
            <a:avLst/>
          </a:prstGeom>
        </p:spPr>
      </p:pic>
      <p:sp>
        <p:nvSpPr>
          <p:cNvPr id="7" name="文本框 6">
            <a:extLst>
              <a:ext uri="{FF2B5EF4-FFF2-40B4-BE49-F238E27FC236}">
                <a16:creationId xmlns:a16="http://schemas.microsoft.com/office/drawing/2014/main" id="{2B230474-DAB6-889B-3A11-FD6DC86E9A28}"/>
              </a:ext>
            </a:extLst>
          </p:cNvPr>
          <p:cNvSpPr txBox="1"/>
          <p:nvPr/>
        </p:nvSpPr>
        <p:spPr>
          <a:xfrm>
            <a:off x="2743200" y="1382603"/>
            <a:ext cx="6705600" cy="2246769"/>
          </a:xfrm>
          <a:prstGeom prst="rect">
            <a:avLst/>
          </a:prstGeom>
          <a:noFill/>
        </p:spPr>
        <p:txBody>
          <a:bodyPr wrap="square" rtlCol="0">
            <a:spAutoFit/>
          </a:bodyPr>
          <a:lstStyle/>
          <a:p>
            <a:pPr algn="ctr"/>
            <a:r>
              <a:rPr lang="en-US" altLang="zh-CN" sz="2800" dirty="0">
                <a:latin typeface="Algerian" panose="04020705040A02060702" pitchFamily="82" charset="0"/>
              </a:rPr>
              <a:t>Game</a:t>
            </a:r>
          </a:p>
          <a:p>
            <a:pPr algn="ctr"/>
            <a:endParaRPr lang="en-US" altLang="zh-CN" sz="2800" dirty="0">
              <a:latin typeface="Algerian" panose="04020705040A02060702" pitchFamily="82" charset="0"/>
            </a:endParaRPr>
          </a:p>
          <a:p>
            <a:pPr algn="ctr"/>
            <a:r>
              <a:rPr lang="en-US" altLang="zh-CN" sz="2800" dirty="0">
                <a:latin typeface="Algerian" panose="04020705040A02060702" pitchFamily="82" charset="0"/>
              </a:rPr>
              <a:t>Metroid</a:t>
            </a:r>
          </a:p>
          <a:p>
            <a:pPr algn="ctr"/>
            <a:endParaRPr lang="en-US" altLang="zh-CN" sz="2800" dirty="0">
              <a:latin typeface="Algerian" panose="04020705040A02060702" pitchFamily="82" charset="0"/>
            </a:endParaRPr>
          </a:p>
          <a:p>
            <a:pPr algn="ctr"/>
            <a:r>
              <a:rPr lang="en-US" altLang="zh-CN" sz="2800" dirty="0">
                <a:latin typeface="Algerian" panose="04020705040A02060702" pitchFamily="82" charset="0"/>
              </a:rPr>
              <a:t>The legend of </a:t>
            </a:r>
            <a:r>
              <a:rPr lang="en-US" altLang="zh-CN" sz="2800" dirty="0" err="1">
                <a:latin typeface="Algerian" panose="04020705040A02060702" pitchFamily="82" charset="0"/>
              </a:rPr>
              <a:t>zelda</a:t>
            </a:r>
            <a:endParaRPr lang="zh-CN" altLang="en-US" sz="2800" dirty="0">
              <a:latin typeface="Algerian" panose="04020705040A02060702" pitchFamily="82" charset="0"/>
            </a:endParaRPr>
          </a:p>
        </p:txBody>
      </p:sp>
      <p:pic>
        <p:nvPicPr>
          <p:cNvPr id="8" name="图片 7">
            <a:extLst>
              <a:ext uri="{FF2B5EF4-FFF2-40B4-BE49-F238E27FC236}">
                <a16:creationId xmlns:a16="http://schemas.microsoft.com/office/drawing/2014/main" id="{46612D97-1E01-172A-1A15-1154FE8CD36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99" b="89967" l="9934" r="94371">
                        <a14:foregroundMark x1="86424" y1="76254" x2="91391" y2="73579"/>
                        <a14:foregroundMark x1="94371" y1="73244" x2="94371" y2="73244"/>
                        <a14:foregroundMark x1="48344" y1="25418" x2="48344" y2="25418"/>
                      </a14:backgroundRemoval>
                    </a14:imgEffect>
                  </a14:imgLayer>
                </a14:imgProps>
              </a:ext>
              <a:ext uri="{28A0092B-C50C-407E-A947-70E740481C1C}">
                <a14:useLocalDpi xmlns:a14="http://schemas.microsoft.com/office/drawing/2010/main" val="0"/>
              </a:ext>
            </a:extLst>
          </a:blip>
          <a:stretch>
            <a:fillRect/>
          </a:stretch>
        </p:blipFill>
        <p:spPr>
          <a:xfrm>
            <a:off x="-117242" y="4744543"/>
            <a:ext cx="2374009" cy="2350427"/>
          </a:xfrm>
          <a:prstGeom prst="rect">
            <a:avLst/>
          </a:prstGeom>
        </p:spPr>
      </p:pic>
      <p:pic>
        <p:nvPicPr>
          <p:cNvPr id="16" name="图片 15">
            <a:extLst>
              <a:ext uri="{FF2B5EF4-FFF2-40B4-BE49-F238E27FC236}">
                <a16:creationId xmlns:a16="http://schemas.microsoft.com/office/drawing/2014/main" id="{4C146A3E-8DA3-2D28-D6EB-7EFACA464F8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757" b="95437" l="8685" r="95275">
                        <a14:foregroundMark x1="33844" y1="10456" x2="37931" y2="15019"/>
                        <a14:foregroundMark x1="34738" y1="2757" x2="34738" y2="2757"/>
                        <a14:foregroundMark x1="45977" y1="92776" x2="45977" y2="92776"/>
                        <a14:foregroundMark x1="49681" y1="80228" x2="49681" y2="80228"/>
                        <a14:foregroundMark x1="8685" y1="17681" x2="8685" y2="17681"/>
                        <a14:foregroundMark x1="90805" y1="21768" x2="90805" y2="21768"/>
                        <a14:foregroundMark x1="42018" y1="94582" x2="42018" y2="94582"/>
                        <a14:foregroundMark x1="42018" y1="93916" x2="42018" y2="93916"/>
                        <a14:foregroundMark x1="51596" y1="91920" x2="51596" y2="91920"/>
                        <a14:foregroundMark x1="51341" y1="92490" x2="51341" y2="92490"/>
                        <a14:foregroundMark x1="51852" y1="92300" x2="51852" y2="92300"/>
                        <a14:foregroundMark x1="49681" y1="93726" x2="46743" y2="94106"/>
                        <a14:foregroundMark x1="50702" y1="92966" x2="50702" y2="92966"/>
                        <a14:foregroundMark x1="42273" y1="95342" x2="42273" y2="95342"/>
                        <a14:foregroundMark x1="40741" y1="95532" x2="40741" y2="95532"/>
                        <a14:foregroundMark x1="42018" y1="92871" x2="42018" y2="92871"/>
                        <a14:foregroundMark x1="50702" y1="23669" x2="50702" y2="23669"/>
                        <a14:foregroundMark x1="49425" y1="22243" x2="54534" y2="24430"/>
                        <a14:foregroundMark x1="50830" y1="21958" x2="54023" y2="25665"/>
                        <a14:foregroundMark x1="52746" y1="22053" x2="55300" y2="26616"/>
                        <a14:foregroundMark x1="58621" y1="6084" x2="58621" y2="6084"/>
                        <a14:foregroundMark x1="95275" y1="21863" x2="95275" y2="21863"/>
                        <a14:foregroundMark x1="63602" y1="12072" x2="63602" y2="12072"/>
                        <a14:foregroundMark x1="63474" y1="12548" x2="63474" y2="12548"/>
                        <a14:foregroundMark x1="63218" y1="12928" x2="63218" y2="12928"/>
                        <a14:backgroundMark x1="43678" y1="14734" x2="43678" y2="14734"/>
                        <a14:backgroundMark x1="18008" y1="22433" x2="18008" y2="22433"/>
                        <a14:backgroundMark x1="63091" y1="7224" x2="63091" y2="7224"/>
                        <a14:backgroundMark x1="62197" y1="6749" x2="62197" y2="6749"/>
                        <a14:backgroundMark x1="59004" y1="6749" x2="64496" y2="6844"/>
                        <a14:backgroundMark x1="64496" y1="7510" x2="64496" y2="7510"/>
                        <a14:backgroundMark x1="64240" y1="7129" x2="67178" y2="8460"/>
                      </a14:backgroundRemoval>
                    </a14:imgEffect>
                  </a14:imgLayer>
                </a14:imgProps>
              </a:ext>
              <a:ext uri="{28A0092B-C50C-407E-A947-70E740481C1C}">
                <a14:useLocalDpi xmlns:a14="http://schemas.microsoft.com/office/drawing/2010/main" val="0"/>
              </a:ext>
            </a:extLst>
          </a:blip>
          <a:stretch>
            <a:fillRect/>
          </a:stretch>
        </p:blipFill>
        <p:spPr>
          <a:xfrm>
            <a:off x="9044353" y="2056884"/>
            <a:ext cx="3681154" cy="4945816"/>
          </a:xfrm>
          <a:prstGeom prst="rect">
            <a:avLst/>
          </a:prstGeom>
        </p:spPr>
      </p:pic>
    </p:spTree>
    <p:extLst>
      <p:ext uri="{BB962C8B-B14F-4D97-AF65-F5344CB8AC3E}">
        <p14:creationId xmlns:p14="http://schemas.microsoft.com/office/powerpoint/2010/main" val="93714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607D65B-B9D6-2718-8CD2-AC8E0D2E1B93}"/>
              </a:ext>
            </a:extLst>
          </p:cNvPr>
          <p:cNvPicPr>
            <a:picLocks noChangeAspect="1"/>
          </p:cNvPicPr>
          <p:nvPr/>
        </p:nvPicPr>
        <p:blipFill>
          <a:blip r:embed="rId2"/>
          <a:stretch>
            <a:fillRect/>
          </a:stretch>
        </p:blipFill>
        <p:spPr>
          <a:xfrm>
            <a:off x="0" y="-64477"/>
            <a:ext cx="12192000" cy="6981092"/>
          </a:xfrm>
          <a:prstGeom prst="rect">
            <a:avLst/>
          </a:prstGeom>
        </p:spPr>
      </p:pic>
      <p:pic>
        <p:nvPicPr>
          <p:cNvPr id="10" name="图片 9">
            <a:extLst>
              <a:ext uri="{FF2B5EF4-FFF2-40B4-BE49-F238E27FC236}">
                <a16:creationId xmlns:a16="http://schemas.microsoft.com/office/drawing/2014/main" id="{7D6E923F-5E4F-F7A0-3024-7411EF13476E}"/>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537" b="95293" l="1657" r="96386">
                        <a14:foregroundMark x1="19277" y1="23727" x2="19277" y2="23727"/>
                        <a14:foregroundMark x1="17018" y1="16042" x2="17018" y2="16042"/>
                        <a14:foregroundMark x1="12199" y1="19308" x2="12199" y2="19308"/>
                        <a14:foregroundMark x1="15512" y1="17291" x2="15512" y2="17291"/>
                        <a14:foregroundMark x1="17319" y1="12392" x2="17319" y2="12392"/>
                        <a14:foregroundMark x1="12500" y1="17099" x2="12500" y2="17099"/>
                        <a14:foregroundMark x1="29367" y1="12392" x2="29367" y2="12392"/>
                        <a14:foregroundMark x1="21837" y1="8838" x2="21837" y2="8838"/>
                        <a14:foregroundMark x1="7681" y1="26609" x2="7681" y2="26609"/>
                        <a14:foregroundMark x1="40211" y1="8165" x2="40211" y2="8165"/>
                        <a14:foregroundMark x1="34187" y1="2017" x2="34187" y2="2017"/>
                        <a14:foregroundMark x1="36898" y1="1633" x2="36898" y2="1633"/>
                        <a14:foregroundMark x1="8584" y1="51105" x2="8584" y2="51105"/>
                        <a14:foregroundMark x1="1657" y1="52642" x2="1657" y2="52642"/>
                        <a14:foregroundMark x1="41867" y1="45821" x2="41867" y2="45821"/>
                        <a14:foregroundMark x1="79819" y1="22382" x2="79819" y2="22382"/>
                        <a14:foregroundMark x1="74699" y1="23151" x2="74699" y2="23151"/>
                        <a14:foregroundMark x1="96536" y1="5476" x2="96536" y2="5476"/>
                        <a14:foregroundMark x1="53614" y1="59366" x2="55873" y2="65898"/>
                        <a14:foregroundMark x1="28916" y1="95293" x2="28916" y2="95293"/>
                      </a14:backgroundRemoval>
                    </a14:imgEffect>
                  </a14:imgLayer>
                </a14:imgProps>
              </a:ext>
              <a:ext uri="{28A0092B-C50C-407E-A947-70E740481C1C}">
                <a14:useLocalDpi xmlns:a14="http://schemas.microsoft.com/office/drawing/2010/main" val="0"/>
              </a:ext>
            </a:extLst>
          </a:blip>
          <a:stretch>
            <a:fillRect/>
          </a:stretch>
        </p:blipFill>
        <p:spPr>
          <a:xfrm>
            <a:off x="2496966" y="2197853"/>
            <a:ext cx="2374009" cy="3721903"/>
          </a:xfrm>
          <a:prstGeom prst="rect">
            <a:avLst/>
          </a:prstGeom>
        </p:spPr>
      </p:pic>
      <p:pic>
        <p:nvPicPr>
          <p:cNvPr id="12" name="图片 11">
            <a:extLst>
              <a:ext uri="{FF2B5EF4-FFF2-40B4-BE49-F238E27FC236}">
                <a16:creationId xmlns:a16="http://schemas.microsoft.com/office/drawing/2014/main" id="{AEE70BD4-8F7C-23CC-5130-C3DE36D358A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404" b="94043" l="8133" r="92470">
                        <a14:foregroundMark x1="47289" y1="8191" x2="47289" y2="8191"/>
                        <a14:foregroundMark x1="53012" y1="5319" x2="53012" y2="5319"/>
                        <a14:foregroundMark x1="92620" y1="44468" x2="92620" y2="44468"/>
                        <a14:foregroundMark x1="70633" y1="90319" x2="71536" y2="94043"/>
                        <a14:foregroundMark x1="8133" y1="58723" x2="8133" y2="58723"/>
                        <a14:foregroundMark x1="40964" y1="5000" x2="40964" y2="5000"/>
                        <a14:foregroundMark x1="53313" y1="3404" x2="53313" y2="3404"/>
                        <a14:foregroundMark x1="29217" y1="46702" x2="29217" y2="46702"/>
                        <a14:foregroundMark x1="28765" y1="49574" x2="28765" y2="49574"/>
                        <a14:foregroundMark x1="27259" y1="45638" x2="27259" y2="45638"/>
                        <a14:foregroundMark x1="24096" y1="46383" x2="24096" y2="46383"/>
                        <a14:foregroundMark x1="23494" y1="46064" x2="23494" y2="46064"/>
                        <a14:foregroundMark x1="22892" y1="46383" x2="22892" y2="46383"/>
                        <a14:foregroundMark x1="31476" y1="45319" x2="31476" y2="45319"/>
                        <a14:foregroundMark x1="38855" y1="37766" x2="38855" y2="37766"/>
                        <a14:foregroundMark x1="30723" y1="57021" x2="29367" y2="62021"/>
                        <a14:foregroundMark x1="28012" y1="51489" x2="28012" y2="51489"/>
                        <a14:backgroundMark x1="49247" y1="16809" x2="49247" y2="16809"/>
                        <a14:backgroundMark x1="48795" y1="15638" x2="48795" y2="15638"/>
                        <a14:backgroundMark x1="58584" y1="15851" x2="58584" y2="15851"/>
                        <a14:backgroundMark x1="58735" y1="16489" x2="58735" y2="16489"/>
                        <a14:backgroundMark x1="23042" y1="47128" x2="23042" y2="47128"/>
                        <a14:backgroundMark x1="22892" y1="48617" x2="22892" y2="48617"/>
                        <a14:backgroundMark x1="27861" y1="53511" x2="27861" y2="53511"/>
                      </a14:backgroundRemoval>
                    </a14:imgEffect>
                  </a14:imgLayer>
                </a14:imgProps>
              </a:ext>
              <a:ext uri="{28A0092B-C50C-407E-A947-70E740481C1C}">
                <a14:useLocalDpi xmlns:a14="http://schemas.microsoft.com/office/drawing/2010/main" val="0"/>
              </a:ext>
            </a:extLst>
          </a:blip>
          <a:stretch>
            <a:fillRect/>
          </a:stretch>
        </p:blipFill>
        <p:spPr>
          <a:xfrm>
            <a:off x="470647" y="2814842"/>
            <a:ext cx="2958232" cy="4187858"/>
          </a:xfrm>
          <a:prstGeom prst="rect">
            <a:avLst/>
          </a:prstGeom>
        </p:spPr>
      </p:pic>
      <p:sp>
        <p:nvSpPr>
          <p:cNvPr id="4" name="文本框 3">
            <a:extLst>
              <a:ext uri="{FF2B5EF4-FFF2-40B4-BE49-F238E27FC236}">
                <a16:creationId xmlns:a16="http://schemas.microsoft.com/office/drawing/2014/main" id="{46EA970C-426E-7E15-B0BE-927B864AAF7E}"/>
              </a:ext>
            </a:extLst>
          </p:cNvPr>
          <p:cNvSpPr txBox="1"/>
          <p:nvPr/>
        </p:nvSpPr>
        <p:spPr>
          <a:xfrm>
            <a:off x="224898" y="141911"/>
            <a:ext cx="4078706"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选题背景</a:t>
            </a:r>
          </a:p>
        </p:txBody>
      </p:sp>
      <p:pic>
        <p:nvPicPr>
          <p:cNvPr id="6" name="图片 5">
            <a:extLst>
              <a:ext uri="{FF2B5EF4-FFF2-40B4-BE49-F238E27FC236}">
                <a16:creationId xmlns:a16="http://schemas.microsoft.com/office/drawing/2014/main" id="{AD683E69-FEC1-449A-818E-D55BD945484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746" b="95621" l="9759" r="89803">
                        <a14:foregroundMark x1="45395" y1="92797" x2="45395" y2="92797"/>
                        <a14:foregroundMark x1="45395" y1="92797" x2="45395" y2="92797"/>
                        <a14:foregroundMark x1="40351" y1="95480" x2="40351" y2="95480"/>
                        <a14:foregroundMark x1="41118" y1="95621" x2="41118" y2="95621"/>
                      </a14:backgroundRemoval>
                    </a14:imgEffect>
                  </a14:imgLayer>
                </a14:imgProps>
              </a:ext>
              <a:ext uri="{28A0092B-C50C-407E-A947-70E740481C1C}">
                <a14:useLocalDpi xmlns:a14="http://schemas.microsoft.com/office/drawing/2010/main" val="0"/>
              </a:ext>
            </a:extLst>
          </a:blip>
          <a:srcRect l="24517"/>
          <a:stretch/>
        </p:blipFill>
        <p:spPr>
          <a:xfrm>
            <a:off x="7485185" y="3587641"/>
            <a:ext cx="3320562" cy="3415060"/>
          </a:xfrm>
          <a:prstGeom prst="rect">
            <a:avLst/>
          </a:prstGeom>
        </p:spPr>
      </p:pic>
      <p:sp>
        <p:nvSpPr>
          <p:cNvPr id="7" name="文本框 6">
            <a:extLst>
              <a:ext uri="{FF2B5EF4-FFF2-40B4-BE49-F238E27FC236}">
                <a16:creationId xmlns:a16="http://schemas.microsoft.com/office/drawing/2014/main" id="{2B230474-DAB6-889B-3A11-FD6DC86E9A28}"/>
              </a:ext>
            </a:extLst>
          </p:cNvPr>
          <p:cNvSpPr txBox="1"/>
          <p:nvPr/>
        </p:nvSpPr>
        <p:spPr>
          <a:xfrm>
            <a:off x="2743200" y="1382603"/>
            <a:ext cx="6705600" cy="2246769"/>
          </a:xfrm>
          <a:prstGeom prst="rect">
            <a:avLst/>
          </a:prstGeom>
          <a:noFill/>
        </p:spPr>
        <p:txBody>
          <a:bodyPr wrap="square" rtlCol="0">
            <a:spAutoFit/>
          </a:bodyPr>
          <a:lstStyle/>
          <a:p>
            <a:pPr algn="ctr"/>
            <a:r>
              <a:rPr lang="en-US" altLang="zh-CN" sz="2800" dirty="0">
                <a:latin typeface="Algerian" panose="04020705040A02060702" pitchFamily="82" charset="0"/>
              </a:rPr>
              <a:t>Game</a:t>
            </a:r>
          </a:p>
          <a:p>
            <a:pPr algn="ctr"/>
            <a:endParaRPr lang="en-US" altLang="zh-CN" sz="2800" dirty="0">
              <a:latin typeface="Algerian" panose="04020705040A02060702" pitchFamily="82" charset="0"/>
            </a:endParaRPr>
          </a:p>
          <a:p>
            <a:pPr algn="ctr"/>
            <a:r>
              <a:rPr lang="en-US" altLang="zh-CN" sz="2800" dirty="0">
                <a:latin typeface="Algerian" panose="04020705040A02060702" pitchFamily="82" charset="0"/>
              </a:rPr>
              <a:t>Metroid</a:t>
            </a:r>
          </a:p>
          <a:p>
            <a:pPr algn="ctr"/>
            <a:endParaRPr lang="en-US" altLang="zh-CN" sz="2800" dirty="0">
              <a:latin typeface="Algerian" panose="04020705040A02060702" pitchFamily="82" charset="0"/>
            </a:endParaRPr>
          </a:p>
          <a:p>
            <a:pPr algn="ctr"/>
            <a:r>
              <a:rPr lang="en-US" altLang="zh-CN" sz="2800" dirty="0">
                <a:latin typeface="Algerian" panose="04020705040A02060702" pitchFamily="82" charset="0"/>
              </a:rPr>
              <a:t>The legend of </a:t>
            </a:r>
            <a:r>
              <a:rPr lang="en-US" altLang="zh-CN" sz="2800" dirty="0" err="1">
                <a:latin typeface="Algerian" panose="04020705040A02060702" pitchFamily="82" charset="0"/>
              </a:rPr>
              <a:t>zelda</a:t>
            </a:r>
            <a:endParaRPr lang="zh-CN" altLang="en-US" sz="2800" dirty="0">
              <a:latin typeface="Algerian" panose="04020705040A02060702" pitchFamily="82" charset="0"/>
            </a:endParaRPr>
          </a:p>
        </p:txBody>
      </p:sp>
      <p:pic>
        <p:nvPicPr>
          <p:cNvPr id="8" name="图片 7">
            <a:extLst>
              <a:ext uri="{FF2B5EF4-FFF2-40B4-BE49-F238E27FC236}">
                <a16:creationId xmlns:a16="http://schemas.microsoft.com/office/drawing/2014/main" id="{46612D97-1E01-172A-1A15-1154FE8CD36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99" b="89967" l="9934" r="94371">
                        <a14:foregroundMark x1="86424" y1="76254" x2="91391" y2="73579"/>
                        <a14:foregroundMark x1="94371" y1="73244" x2="94371" y2="73244"/>
                        <a14:foregroundMark x1="48344" y1="25418" x2="48344" y2="25418"/>
                      </a14:backgroundRemoval>
                    </a14:imgEffect>
                  </a14:imgLayer>
                </a14:imgProps>
              </a:ext>
              <a:ext uri="{28A0092B-C50C-407E-A947-70E740481C1C}">
                <a14:useLocalDpi xmlns:a14="http://schemas.microsoft.com/office/drawing/2010/main" val="0"/>
              </a:ext>
            </a:extLst>
          </a:blip>
          <a:stretch>
            <a:fillRect/>
          </a:stretch>
        </p:blipFill>
        <p:spPr>
          <a:xfrm>
            <a:off x="-117242" y="4744543"/>
            <a:ext cx="2374009" cy="2350427"/>
          </a:xfrm>
          <a:prstGeom prst="rect">
            <a:avLst/>
          </a:prstGeom>
        </p:spPr>
      </p:pic>
      <p:pic>
        <p:nvPicPr>
          <p:cNvPr id="16" name="图片 15">
            <a:extLst>
              <a:ext uri="{FF2B5EF4-FFF2-40B4-BE49-F238E27FC236}">
                <a16:creationId xmlns:a16="http://schemas.microsoft.com/office/drawing/2014/main" id="{4C146A3E-8DA3-2D28-D6EB-7EFACA464F8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757" b="95437" l="8685" r="95275">
                        <a14:foregroundMark x1="33844" y1="10456" x2="37931" y2="15019"/>
                        <a14:foregroundMark x1="34738" y1="2757" x2="34738" y2="2757"/>
                        <a14:foregroundMark x1="45977" y1="92776" x2="45977" y2="92776"/>
                        <a14:foregroundMark x1="49681" y1="80228" x2="49681" y2="80228"/>
                        <a14:foregroundMark x1="8685" y1="17681" x2="8685" y2="17681"/>
                        <a14:foregroundMark x1="90805" y1="21768" x2="90805" y2="21768"/>
                        <a14:foregroundMark x1="42018" y1="94582" x2="42018" y2="94582"/>
                        <a14:foregroundMark x1="42018" y1="93916" x2="42018" y2="93916"/>
                        <a14:foregroundMark x1="51596" y1="91920" x2="51596" y2="91920"/>
                        <a14:foregroundMark x1="51341" y1="92490" x2="51341" y2="92490"/>
                        <a14:foregroundMark x1="51852" y1="92300" x2="51852" y2="92300"/>
                        <a14:foregroundMark x1="49681" y1="93726" x2="46743" y2="94106"/>
                        <a14:foregroundMark x1="50702" y1="92966" x2="50702" y2="92966"/>
                        <a14:foregroundMark x1="42273" y1="95342" x2="42273" y2="95342"/>
                        <a14:foregroundMark x1="40741" y1="95532" x2="40741" y2="95532"/>
                        <a14:foregroundMark x1="42018" y1="92871" x2="42018" y2="92871"/>
                        <a14:foregroundMark x1="50702" y1="23669" x2="50702" y2="23669"/>
                        <a14:foregroundMark x1="49425" y1="22243" x2="54534" y2="24430"/>
                        <a14:foregroundMark x1="50830" y1="21958" x2="54023" y2="25665"/>
                        <a14:foregroundMark x1="52746" y1="22053" x2="55300" y2="26616"/>
                        <a14:foregroundMark x1="58621" y1="6084" x2="58621" y2="6084"/>
                        <a14:foregroundMark x1="95275" y1="21863" x2="95275" y2="21863"/>
                        <a14:foregroundMark x1="63602" y1="12072" x2="63602" y2="12072"/>
                        <a14:foregroundMark x1="63474" y1="12548" x2="63474" y2="12548"/>
                        <a14:foregroundMark x1="63218" y1="12928" x2="63218" y2="12928"/>
                        <a14:backgroundMark x1="43678" y1="14734" x2="43678" y2="14734"/>
                        <a14:backgroundMark x1="18008" y1="22433" x2="18008" y2="22433"/>
                        <a14:backgroundMark x1="63091" y1="7224" x2="63091" y2="7224"/>
                        <a14:backgroundMark x1="62197" y1="6749" x2="62197" y2="6749"/>
                        <a14:backgroundMark x1="59004" y1="6749" x2="64496" y2="6844"/>
                        <a14:backgroundMark x1="64496" y1="7510" x2="64496" y2="7510"/>
                        <a14:backgroundMark x1="64240" y1="7129" x2="67178" y2="8460"/>
                      </a14:backgroundRemoval>
                    </a14:imgEffect>
                  </a14:imgLayer>
                </a14:imgProps>
              </a:ext>
              <a:ext uri="{28A0092B-C50C-407E-A947-70E740481C1C}">
                <a14:useLocalDpi xmlns:a14="http://schemas.microsoft.com/office/drawing/2010/main" val="0"/>
              </a:ext>
            </a:extLst>
          </a:blip>
          <a:stretch>
            <a:fillRect/>
          </a:stretch>
        </p:blipFill>
        <p:spPr>
          <a:xfrm>
            <a:off x="9044353" y="2056884"/>
            <a:ext cx="3681154" cy="4945816"/>
          </a:xfrm>
          <a:prstGeom prst="rect">
            <a:avLst/>
          </a:prstGeom>
        </p:spPr>
      </p:pic>
      <p:sp>
        <p:nvSpPr>
          <p:cNvPr id="2" name="文本框 1">
            <a:extLst>
              <a:ext uri="{FF2B5EF4-FFF2-40B4-BE49-F238E27FC236}">
                <a16:creationId xmlns:a16="http://schemas.microsoft.com/office/drawing/2014/main" id="{F00A4914-53EB-69AC-965F-CC892C2C6B73}"/>
              </a:ext>
            </a:extLst>
          </p:cNvPr>
          <p:cNvSpPr txBox="1"/>
          <p:nvPr/>
        </p:nvSpPr>
        <p:spPr>
          <a:xfrm>
            <a:off x="4255423" y="4372708"/>
            <a:ext cx="3681154" cy="1631216"/>
          </a:xfrm>
          <a:prstGeom prst="rect">
            <a:avLst/>
          </a:prstGeom>
          <a:noFill/>
        </p:spPr>
        <p:txBody>
          <a:bodyPr wrap="square" rtlCol="0">
            <a:spAutoFit/>
          </a:bodyPr>
          <a:lstStyle/>
          <a:p>
            <a:pPr algn="ctr"/>
            <a:r>
              <a:rPr lang="zh-CN" altLang="en-US" sz="2000" dirty="0">
                <a:latin typeface="楷体" panose="02010609060101010101" pitchFamily="49" charset="-122"/>
                <a:ea typeface="楷体" panose="02010609060101010101" pitchFamily="49" charset="-122"/>
              </a:rPr>
              <a:t>具有解谜与战斗要素的</a:t>
            </a:r>
            <a:endParaRPr lang="en-US" altLang="zh-CN" sz="2000" dirty="0">
              <a:latin typeface="楷体" panose="02010609060101010101" pitchFamily="49" charset="-122"/>
              <a:ea typeface="楷体" panose="02010609060101010101" pitchFamily="49" charset="-122"/>
            </a:endParaRPr>
          </a:p>
          <a:p>
            <a:pPr algn="ctr"/>
            <a:endParaRPr lang="en-US" altLang="zh-CN" sz="2000" dirty="0">
              <a:latin typeface="楷体" panose="02010609060101010101" pitchFamily="49" charset="-122"/>
              <a:ea typeface="楷体" panose="02010609060101010101" pitchFamily="49" charset="-122"/>
            </a:endParaRPr>
          </a:p>
          <a:p>
            <a:pPr algn="ctr"/>
            <a:r>
              <a:rPr lang="zh-CN" altLang="en-US" sz="2000" dirty="0">
                <a:latin typeface="楷体" panose="02010609060101010101" pitchFamily="49" charset="-122"/>
                <a:ea typeface="楷体" panose="02010609060101010101" pitchFamily="49" charset="-122"/>
              </a:rPr>
              <a:t>关卡箱庭式的</a:t>
            </a:r>
            <a:endParaRPr lang="en-US" altLang="zh-CN" sz="2000" dirty="0">
              <a:latin typeface="楷体" panose="02010609060101010101" pitchFamily="49" charset="-122"/>
              <a:ea typeface="楷体" panose="02010609060101010101" pitchFamily="49" charset="-122"/>
            </a:endParaRPr>
          </a:p>
          <a:p>
            <a:pPr algn="ctr"/>
            <a:endParaRPr lang="en-US" altLang="zh-CN" sz="2000" dirty="0">
              <a:latin typeface="楷体" panose="02010609060101010101" pitchFamily="49" charset="-122"/>
              <a:ea typeface="楷体" panose="02010609060101010101" pitchFamily="49" charset="-122"/>
            </a:endParaRPr>
          </a:p>
          <a:p>
            <a:pPr algn="ctr"/>
            <a:r>
              <a:rPr lang="zh-CN" altLang="en-US" sz="2000" dirty="0">
                <a:latin typeface="楷体" panose="02010609060101010101" pitchFamily="49" charset="-122"/>
                <a:ea typeface="楷体" panose="02010609060101010101" pitchFamily="49" charset="-122"/>
              </a:rPr>
              <a:t>类银河战士游戏</a:t>
            </a:r>
            <a:endParaRPr lang="en-US" altLang="zh-CN"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72468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AC668BC-C964-8C6D-4140-70F7858E993E}"/>
              </a:ext>
            </a:extLst>
          </p:cNvPr>
          <p:cNvPicPr>
            <a:picLocks noChangeAspect="1"/>
          </p:cNvPicPr>
          <p:nvPr/>
        </p:nvPicPr>
        <p:blipFill>
          <a:blip r:embed="rId2"/>
          <a:stretch>
            <a:fillRect/>
          </a:stretch>
        </p:blipFill>
        <p:spPr>
          <a:xfrm>
            <a:off x="0" y="-46891"/>
            <a:ext cx="12192000" cy="6963506"/>
          </a:xfrm>
          <a:prstGeom prst="rect">
            <a:avLst/>
          </a:prstGeom>
        </p:spPr>
      </p:pic>
      <p:sp>
        <p:nvSpPr>
          <p:cNvPr id="4" name="文本框 3">
            <a:extLst>
              <a:ext uri="{FF2B5EF4-FFF2-40B4-BE49-F238E27FC236}">
                <a16:creationId xmlns:a16="http://schemas.microsoft.com/office/drawing/2014/main" id="{B605278C-FA83-5223-2E8C-ACF3CF45E7E8}"/>
              </a:ext>
            </a:extLst>
          </p:cNvPr>
          <p:cNvSpPr txBox="1"/>
          <p:nvPr/>
        </p:nvSpPr>
        <p:spPr>
          <a:xfrm>
            <a:off x="224898" y="141911"/>
            <a:ext cx="4078706"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需求分析</a:t>
            </a:r>
          </a:p>
        </p:txBody>
      </p:sp>
      <p:sp>
        <p:nvSpPr>
          <p:cNvPr id="5" name="文本框 4">
            <a:extLst>
              <a:ext uri="{FF2B5EF4-FFF2-40B4-BE49-F238E27FC236}">
                <a16:creationId xmlns:a16="http://schemas.microsoft.com/office/drawing/2014/main" id="{E0FF3899-645B-8ECA-AED1-997F10A4FB83}"/>
              </a:ext>
            </a:extLst>
          </p:cNvPr>
          <p:cNvSpPr txBox="1"/>
          <p:nvPr/>
        </p:nvSpPr>
        <p:spPr>
          <a:xfrm>
            <a:off x="818982" y="1782068"/>
            <a:ext cx="2006600" cy="3970318"/>
          </a:xfrm>
          <a:prstGeom prst="rect">
            <a:avLst/>
          </a:prstGeom>
          <a:noFill/>
        </p:spPr>
        <p:txBody>
          <a:bodyPr wrap="square" rtlCol="0">
            <a:spAutoFit/>
          </a:bodyPr>
          <a:lstStyle/>
          <a:p>
            <a:r>
              <a:rPr lang="en-US" altLang="zh-CN" dirty="0"/>
              <a:t>1.</a:t>
            </a:r>
            <a:r>
              <a:rPr lang="zh-CN" altLang="en-US" dirty="0"/>
              <a:t>最终目标</a:t>
            </a:r>
            <a:endParaRPr lang="en-US" altLang="zh-CN" dirty="0"/>
          </a:p>
          <a:p>
            <a:endParaRPr lang="en-US" altLang="zh-CN" dirty="0"/>
          </a:p>
          <a:p>
            <a:endParaRPr lang="en-US" altLang="zh-CN" dirty="0"/>
          </a:p>
          <a:p>
            <a:r>
              <a:rPr lang="en-US" altLang="zh-CN" dirty="0"/>
              <a:t>2.</a:t>
            </a:r>
            <a:r>
              <a:rPr lang="zh-CN" altLang="en-US" dirty="0"/>
              <a:t>次要目标</a:t>
            </a:r>
            <a:endParaRPr lang="en-US" altLang="zh-CN" dirty="0"/>
          </a:p>
          <a:p>
            <a:endParaRPr lang="en-US" altLang="zh-CN" dirty="0"/>
          </a:p>
          <a:p>
            <a:endParaRPr lang="en-US" altLang="zh-CN" dirty="0"/>
          </a:p>
          <a:p>
            <a:r>
              <a:rPr lang="en-US" altLang="zh-CN" dirty="0"/>
              <a:t>3.</a:t>
            </a:r>
            <a:r>
              <a:rPr lang="zh-CN" altLang="en-US" dirty="0"/>
              <a:t>兴趣目标</a:t>
            </a:r>
            <a:endParaRPr lang="en-US" altLang="zh-CN" dirty="0"/>
          </a:p>
          <a:p>
            <a:endParaRPr lang="en-US" altLang="zh-CN" dirty="0"/>
          </a:p>
          <a:p>
            <a:endParaRPr lang="en-US" altLang="zh-CN" dirty="0"/>
          </a:p>
          <a:p>
            <a:r>
              <a:rPr lang="en-US" altLang="zh-CN" dirty="0"/>
              <a:t>5.</a:t>
            </a:r>
            <a:r>
              <a:rPr lang="zh-CN" altLang="en-US" dirty="0"/>
              <a:t>敌人阻碍</a:t>
            </a:r>
            <a:endParaRPr lang="en-US" altLang="zh-CN" dirty="0"/>
          </a:p>
          <a:p>
            <a:endParaRPr lang="en-US" altLang="zh-CN" dirty="0"/>
          </a:p>
          <a:p>
            <a:endParaRPr lang="en-US" altLang="zh-CN" dirty="0"/>
          </a:p>
          <a:p>
            <a:r>
              <a:rPr lang="en-US" altLang="zh-CN" dirty="0"/>
              <a:t>6.</a:t>
            </a:r>
            <a:r>
              <a:rPr lang="zh-CN" altLang="en-US" dirty="0"/>
              <a:t>地图阻碍</a:t>
            </a:r>
            <a:endParaRPr lang="en-US" altLang="zh-CN" dirty="0"/>
          </a:p>
          <a:p>
            <a:endParaRPr lang="en-US" altLang="zh-CN" dirty="0"/>
          </a:p>
        </p:txBody>
      </p:sp>
      <p:pic>
        <p:nvPicPr>
          <p:cNvPr id="6" name="图片 5">
            <a:extLst>
              <a:ext uri="{FF2B5EF4-FFF2-40B4-BE49-F238E27FC236}">
                <a16:creationId xmlns:a16="http://schemas.microsoft.com/office/drawing/2014/main" id="{28B2E67A-4510-570D-5AC7-E84F2829737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7985" b="94677" l="9362" r="89362">
                        <a14:foregroundMark x1="68085" y1="43726" x2="68085" y2="43726"/>
                        <a14:foregroundMark x1="66383" y1="39163" x2="66383" y2="39163"/>
                        <a14:foregroundMark x1="66383" y1="52091" x2="66383" y2="52091"/>
                        <a14:foregroundMark x1="58298" y1="9125" x2="58298" y2="9125"/>
                        <a14:foregroundMark x1="64255" y1="12167" x2="64255" y2="12167"/>
                        <a14:foregroundMark x1="51489" y1="90494" x2="51489" y2="90494"/>
                        <a14:foregroundMark x1="58298" y1="92395" x2="58298" y2="92395"/>
                        <a14:foregroundMark x1="61277" y1="92776" x2="61277" y2="92776"/>
                        <a14:foregroundMark x1="43830" y1="92015" x2="43830" y2="92015"/>
                        <a14:foregroundMark x1="45106" y1="92776" x2="45106" y2="92776"/>
                        <a14:foregroundMark x1="49787" y1="93536" x2="49787" y2="93536"/>
                        <a14:foregroundMark x1="60851" y1="94677" x2="42553" y2="92395"/>
                        <a14:foregroundMark x1="63404" y1="43726" x2="63404" y2="43726"/>
                      </a14:backgroundRemoval>
                    </a14:imgEffect>
                  </a14:imgLayer>
                </a14:imgProps>
              </a:ext>
              <a:ext uri="{28A0092B-C50C-407E-A947-70E740481C1C}">
                <a14:useLocalDpi xmlns:a14="http://schemas.microsoft.com/office/drawing/2010/main" val="0"/>
              </a:ext>
            </a:extLst>
          </a:blip>
          <a:srcRect l="424" t="5012" r="-2119" b="2978"/>
          <a:stretch/>
        </p:blipFill>
        <p:spPr>
          <a:xfrm flipH="1">
            <a:off x="2062624" y="1683071"/>
            <a:ext cx="585905" cy="593259"/>
          </a:xfrm>
          <a:prstGeom prst="rect">
            <a:avLst/>
          </a:prstGeom>
        </p:spPr>
      </p:pic>
      <p:pic>
        <p:nvPicPr>
          <p:cNvPr id="2" name="图片 1">
            <a:extLst>
              <a:ext uri="{FF2B5EF4-FFF2-40B4-BE49-F238E27FC236}">
                <a16:creationId xmlns:a16="http://schemas.microsoft.com/office/drawing/2014/main" id="{E4E0F269-B3DF-8D7C-6FE1-05C247C8505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464" b="93528" l="3291" r="95430">
                        <a14:foregroundMark x1="35923" y1="10119" x2="47166" y2="6746"/>
                        <a14:foregroundMark x1="50366" y1="3555" x2="46252" y2="3464"/>
                        <a14:foregroundMark x1="6856" y1="56609" x2="11426" y2="56062"/>
                        <a14:foregroundMark x1="4936" y1="56518" x2="3473" y2="56518"/>
                        <a14:foregroundMark x1="91133" y1="56244" x2="95612" y2="56244"/>
                        <a14:foregroundMark x1="72395" y1="90793" x2="72852" y2="92069"/>
                        <a14:foregroundMark x1="27422" y1="92343" x2="26782" y2="93163"/>
                        <a14:foregroundMark x1="72395" y1="93528" x2="72395" y2="93528"/>
                        <a14:backgroundMark x1="35009" y1="55242" x2="35009" y2="55242"/>
                        <a14:backgroundMark x1="36746" y1="54330" x2="36746" y2="54330"/>
                      </a14:backgroundRemoval>
                    </a14:imgEffect>
                  </a14:imgLayer>
                </a14:imgProps>
              </a:ext>
              <a:ext uri="{28A0092B-C50C-407E-A947-70E740481C1C}">
                <a14:useLocalDpi xmlns:a14="http://schemas.microsoft.com/office/drawing/2010/main" val="0"/>
              </a:ext>
            </a:extLst>
          </a:blip>
          <a:stretch>
            <a:fillRect/>
          </a:stretch>
        </p:blipFill>
        <p:spPr>
          <a:xfrm>
            <a:off x="2122523" y="2559990"/>
            <a:ext cx="482192" cy="483514"/>
          </a:xfrm>
          <a:prstGeom prst="rect">
            <a:avLst/>
          </a:prstGeom>
        </p:spPr>
      </p:pic>
      <p:pic>
        <p:nvPicPr>
          <p:cNvPr id="3" name="图片 2">
            <a:extLst>
              <a:ext uri="{FF2B5EF4-FFF2-40B4-BE49-F238E27FC236}">
                <a16:creationId xmlns:a16="http://schemas.microsoft.com/office/drawing/2014/main" id="{62449BD7-B200-5927-C198-EBFD361C0BA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6801" b="93008" l="4004" r="91548">
                        <a14:foregroundMark x1="4004" y1="36111" x2="8452" y2="35728"/>
                        <a14:foregroundMark x1="38345" y1="8333" x2="46441" y2="8621"/>
                        <a14:foregroundMark x1="63078" y1="7854" x2="60854" y2="9579"/>
                        <a14:foregroundMark x1="47064" y1="7471" x2="42527" y2="6801"/>
                        <a14:foregroundMark x1="63345" y1="6801" x2="63345" y2="6801"/>
                        <a14:foregroundMark x1="90480" y1="19923" x2="90480" y2="19923"/>
                        <a14:foregroundMark x1="33541" y1="91858" x2="33541" y2="91858"/>
                        <a14:foregroundMark x1="66993" y1="92625" x2="66993" y2="92625"/>
                        <a14:foregroundMark x1="34964" y1="93008" x2="34964" y2="93008"/>
                        <a14:foregroundMark x1="91548" y1="17912" x2="91548" y2="17912"/>
                        <a14:foregroundMark x1="78470" y1="30556" x2="78203" y2="30077"/>
                        <a14:foregroundMark x1="78737" y1="31034" x2="78470" y2="30556"/>
                        <a14:foregroundMark x1="78203" y1="30172" x2="77918" y2="30240"/>
                        <a14:backgroundMark x1="18149" y1="49138" x2="18149" y2="49138"/>
                        <a14:backgroundMark x1="16370" y1="46073" x2="16370" y2="46073"/>
                        <a14:backgroundMark x1="58986" y1="24521" x2="58986" y2="24521"/>
                        <a14:backgroundMark x1="83185" y1="31801" x2="83185" y2="31801"/>
                        <a14:backgroundMark x1="86032" y1="31034" x2="86032" y2="31034"/>
                        <a14:backgroundMark x1="83274" y1="34100" x2="83274" y2="34100"/>
                        <a14:backgroundMark x1="34698" y1="31609" x2="34698" y2="31609"/>
                        <a14:backgroundMark x1="83897" y1="33525" x2="83897" y2="33525"/>
                        <a14:backgroundMark x1="85765" y1="31226" x2="85587" y2="31609"/>
                        <a14:backgroundMark x1="86477" y1="30268" x2="86477" y2="30268"/>
                        <a14:backgroundMark x1="85498" y1="31801" x2="85498" y2="31801"/>
                        <a14:backgroundMark x1="84253" y1="33046" x2="84253" y2="33142"/>
                        <a14:backgroundMark x1="75534" y1="30939" x2="76601" y2="31034"/>
                        <a14:backgroundMark x1="77402" y1="30556" x2="77402" y2="30556"/>
                        <a14:backgroundMark x1="75712" y1="31513" x2="74733" y2="30747"/>
                        <a14:backgroundMark x1="77669" y1="30939" x2="77402" y2="30077"/>
                        <a14:backgroundMark x1="77758" y1="30747" x2="77046" y2="30172"/>
                        <a14:backgroundMark x1="77936" y1="30268" x2="77402" y2="30364"/>
                      </a14:backgroundRemoval>
                    </a14:imgEffect>
                  </a14:imgLayer>
                </a14:imgProps>
              </a:ext>
              <a:ext uri="{28A0092B-C50C-407E-A947-70E740481C1C}">
                <a14:useLocalDpi xmlns:a14="http://schemas.microsoft.com/office/drawing/2010/main" val="0"/>
              </a:ext>
            </a:extLst>
          </a:blip>
          <a:stretch>
            <a:fillRect/>
          </a:stretch>
        </p:blipFill>
        <p:spPr>
          <a:xfrm>
            <a:off x="2496429" y="4281247"/>
            <a:ext cx="520565" cy="483514"/>
          </a:xfrm>
          <a:prstGeom prst="rect">
            <a:avLst/>
          </a:prstGeom>
        </p:spPr>
      </p:pic>
      <p:pic>
        <p:nvPicPr>
          <p:cNvPr id="7" name="图片 6">
            <a:extLst>
              <a:ext uri="{FF2B5EF4-FFF2-40B4-BE49-F238E27FC236}">
                <a16:creationId xmlns:a16="http://schemas.microsoft.com/office/drawing/2014/main" id="{7CEF6FA0-4036-C11C-652A-E00D88F509BB}"/>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948" b="89878" l="6490" r="96018">
                        <a14:foregroundMark x1="13127" y1="54974" x2="13422" y2="58813"/>
                        <a14:foregroundMark x1="6637" y1="62653" x2="6637" y2="62653"/>
                        <a14:foregroundMark x1="92183" y1="58115" x2="92183" y2="58115"/>
                        <a14:foregroundMark x1="96018" y1="65620" x2="96018" y2="65620"/>
                        <a14:backgroundMark x1="84921" y1="69748" x2="84921" y2="69748"/>
                        <a14:backgroundMark x1="65873" y1="71429" x2="65873" y2="71429"/>
                        <a14:backgroundMark x1="35714" y1="72269" x2="35714" y2="72269"/>
                        <a14:backgroundMark x1="78571" y1="47899" x2="78571" y2="47899"/>
                      </a14:backgroundRemoval>
                    </a14:imgEffect>
                  </a14:imgLayer>
                </a14:imgProps>
              </a:ext>
              <a:ext uri="{28A0092B-C50C-407E-A947-70E740481C1C}">
                <a14:useLocalDpi xmlns:a14="http://schemas.microsoft.com/office/drawing/2010/main" val="0"/>
              </a:ext>
            </a:extLst>
          </a:blip>
          <a:srcRect l="2909" t="2028" b="7283"/>
          <a:stretch/>
        </p:blipFill>
        <p:spPr>
          <a:xfrm flipH="1">
            <a:off x="1999863" y="4233509"/>
            <a:ext cx="548570" cy="483514"/>
          </a:xfrm>
          <a:prstGeom prst="rect">
            <a:avLst/>
          </a:prstGeom>
        </p:spPr>
      </p:pic>
      <p:pic>
        <p:nvPicPr>
          <p:cNvPr id="8" name="内容占位符 3">
            <a:extLst>
              <a:ext uri="{FF2B5EF4-FFF2-40B4-BE49-F238E27FC236}">
                <a16:creationId xmlns:a16="http://schemas.microsoft.com/office/drawing/2014/main" id="{A5CA26F7-34F3-A243-D802-578837309910}"/>
              </a:ext>
            </a:extLst>
          </p:cNvPr>
          <p:cNvPicPr>
            <a:picLocks noGrp="1" noChangeAspect="1"/>
          </p:cNvPicPr>
          <p:nvPr>
            <p:ph idx="1"/>
          </p:nvPr>
        </p:nvPicPr>
        <p:blipFill>
          <a:blip r:embed="rId11" cstate="print">
            <a:extLst>
              <a:ext uri="{BEBA8EAE-BF5A-486C-A8C5-ECC9F3942E4B}">
                <a14:imgProps xmlns:a14="http://schemas.microsoft.com/office/drawing/2010/main">
                  <a14:imgLayer r:embed="rId12">
                    <a14:imgEffect>
                      <a14:backgroundRemoval t="820" b="95902" l="1770" r="95575">
                        <a14:foregroundMark x1="14430" y1="42658" x2="14159" y2="49180"/>
                        <a14:foregroundMark x1="8850" y1="58197" x2="31858" y2="68852"/>
                        <a14:foregroundMark x1="18584" y1="78689" x2="27434" y2="86885"/>
                        <a14:foregroundMark x1="54867" y1="82787" x2="35398" y2="82787"/>
                        <a14:foregroundMark x1="69027" y1="84426" x2="34513" y2="89344"/>
                        <a14:foregroundMark x1="80531" y1="68033" x2="81416" y2="82787"/>
                        <a14:foregroundMark x1="84071" y1="47541" x2="87611" y2="57377"/>
                        <a14:foregroundMark x1="83897" y1="34332" x2="86726" y2="38525"/>
                        <a14:foregroundMark x1="52456" y1="11401" x2="38938" y2="12295"/>
                        <a14:foregroundMark x1="3492" y1="38658" x2="2655" y2="40984"/>
                        <a14:foregroundMark x1="91966" y1="30232" x2="89381" y2="57377"/>
                        <a14:foregroundMark x1="92035" y1="53279" x2="87611" y2="77869"/>
                        <a14:foregroundMark x1="88496" y1="77869" x2="69912" y2="91803"/>
                        <a14:foregroundMark x1="69912" y1="91803" x2="30973" y2="90984"/>
                        <a14:foregroundMark x1="30973" y1="90984" x2="22124" y2="86885"/>
                        <a14:foregroundMark x1="61947" y1="95082" x2="29204" y2="93443"/>
                        <a14:foregroundMark x1="25222" y1="90984" x2="18584" y2="86885"/>
                        <a14:foregroundMark x1="29204" y1="93443" x2="25222" y2="90984"/>
                        <a14:foregroundMark x1="57522" y1="96721" x2="36283" y2="96721"/>
                        <a14:foregroundMark x1="15044" y1="89344" x2="12389" y2="90164"/>
                        <a14:foregroundMark x1="94690" y1="62295" x2="93805" y2="69672"/>
                        <a14:foregroundMark x1="50442" y1="6557" x2="46018" y2="4098"/>
                        <a14:foregroundMark x1="57546" y1="4744" x2="47788" y2="4098"/>
                        <a14:foregroundMark x1="95575" y1="31148" x2="96460" y2="43443"/>
                        <a14:foregroundMark x1="7691" y1="40194" x2="6195" y2="50820"/>
                        <a14:foregroundMark x1="81416" y1="21311" x2="84956" y2="21311"/>
                        <a14:foregroundMark x1="84956" y1="15574" x2="92920" y2="23770"/>
                        <a14:foregroundMark x1="7965" y1="75410" x2="3540" y2="63115"/>
                        <a14:foregroundMark x1="11504" y1="22131" x2="1770" y2="39344"/>
                        <a14:foregroundMark x1="1770" y1="39344" x2="1770" y2="40984"/>
                        <a14:backgroundMark x1="51327" y1="1639" x2="51327" y2="1639"/>
                        <a14:backgroundMark x1="67257" y1="1639" x2="67257" y2="1639"/>
                        <a14:backgroundMark x1="61062" y1="820" x2="61062" y2="820"/>
                        <a14:backgroundMark x1="53982" y1="2459" x2="53982" y2="2459"/>
                        <a14:backgroundMark x1="83186" y1="6557" x2="83186" y2="6557"/>
                        <a14:backgroundMark x1="94690" y1="22951" x2="94690" y2="22951"/>
                        <a14:backgroundMark x1="97345" y1="22951" x2="97345" y2="22951"/>
                        <a14:backgroundMark x1="95575" y1="22131" x2="95575" y2="22131"/>
                        <a14:backgroundMark x1="88496" y1="10656" x2="88496" y2="10656"/>
                        <a14:backgroundMark x1="83186" y1="7377" x2="83186" y2="7377"/>
                        <a14:backgroundMark x1="80531" y1="5738" x2="80531" y2="5738"/>
                        <a14:backgroundMark x1="76991" y1="4918" x2="76991" y2="4918"/>
                        <a14:backgroundMark x1="74336" y1="3279" x2="74336" y2="3279"/>
                        <a14:backgroundMark x1="69912" y1="2459" x2="69912" y2="2459"/>
                        <a14:backgroundMark x1="65487" y1="2459" x2="65487" y2="2459"/>
                        <a14:backgroundMark x1="69027" y1="3279" x2="69027" y2="3279"/>
                        <a14:backgroundMark x1="51327" y1="2459" x2="51327" y2="2459"/>
                        <a14:backgroundMark x1="59292" y1="2459" x2="59292" y2="2459"/>
                        <a14:backgroundMark x1="63717" y1="3279" x2="63717" y2="3279"/>
                        <a14:backgroundMark x1="63717" y1="2459" x2="63717" y2="2459"/>
                        <a14:backgroundMark x1="67257" y1="3279" x2="67257" y2="3279"/>
                        <a14:backgroundMark x1="71681" y1="4098" x2="71681" y2="4098"/>
                        <a14:backgroundMark x1="59292" y1="2459" x2="81416" y2="5738"/>
                        <a14:backgroundMark x1="81416" y1="5738" x2="88732" y2="10666"/>
                        <a14:backgroundMark x1="95094" y1="22295" x2="98230" y2="27049"/>
                        <a14:backgroundMark x1="11504" y1="90984" x2="11504" y2="90984"/>
                        <a14:backgroundMark x1="9735" y1="18033" x2="8496" y2="20787"/>
                      </a14:backgroundRemoval>
                    </a14:imgEffect>
                  </a14:imgLayer>
                </a14:imgProps>
              </a:ext>
              <a:ext uri="{28A0092B-C50C-407E-A947-70E740481C1C}">
                <a14:useLocalDpi xmlns:a14="http://schemas.microsoft.com/office/drawing/2010/main" val="0"/>
              </a:ext>
            </a:extLst>
          </a:blip>
          <a:stretch>
            <a:fillRect/>
          </a:stretch>
        </p:blipFill>
        <p:spPr>
          <a:xfrm>
            <a:off x="1932751" y="5296084"/>
            <a:ext cx="371683" cy="401286"/>
          </a:xfrm>
          <a:prstGeom prst="rect">
            <a:avLst/>
          </a:prstGeom>
        </p:spPr>
      </p:pic>
      <p:pic>
        <p:nvPicPr>
          <p:cNvPr id="9" name="图片 8">
            <a:extLst>
              <a:ext uri="{FF2B5EF4-FFF2-40B4-BE49-F238E27FC236}">
                <a16:creationId xmlns:a16="http://schemas.microsoft.com/office/drawing/2014/main" id="{006D6A65-A415-E993-7DA3-4D113026ED3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50275" y="4958324"/>
            <a:ext cx="398254" cy="398254"/>
          </a:xfrm>
          <a:prstGeom prst="rect">
            <a:avLst/>
          </a:prstGeom>
        </p:spPr>
      </p:pic>
      <p:pic>
        <p:nvPicPr>
          <p:cNvPr id="10" name="内容占位符 4">
            <a:extLst>
              <a:ext uri="{FF2B5EF4-FFF2-40B4-BE49-F238E27FC236}">
                <a16:creationId xmlns:a16="http://schemas.microsoft.com/office/drawing/2014/main" id="{F87B800B-A3A7-A3C4-3681-D1AF7025FA90}"/>
              </a:ext>
            </a:extLst>
          </p:cNvPr>
          <p:cNvPicPr>
            <a:picLocks noChangeAspect="1"/>
          </p:cNvPicPr>
          <p:nvPr/>
        </p:nvPicPr>
        <p:blipFill>
          <a:blip r:embed="rId14" cstate="print">
            <a:extLst>
              <a:ext uri="{BEBA8EAE-BF5A-486C-A8C5-ECC9F3942E4B}">
                <a14:imgProps xmlns:a14="http://schemas.microsoft.com/office/drawing/2010/main">
                  <a14:imgLayer r:embed="rId15">
                    <a14:imgEffect>
                      <a14:backgroundRemoval t="1923" b="94872" l="495" r="97525">
                        <a14:foregroundMark x1="29208" y1="21154" x2="29208" y2="21154"/>
                        <a14:foregroundMark x1="24752" y1="23718" x2="14851" y2="39103"/>
                        <a14:foregroundMark x1="25248" y1="25000" x2="35644" y2="18590"/>
                        <a14:foregroundMark x1="42079" y1="17949" x2="67822" y2="20513"/>
                        <a14:foregroundMark x1="73762" y1="21795" x2="92574" y2="40385"/>
                        <a14:foregroundMark x1="91584" y1="39103" x2="65347" y2="80769"/>
                        <a14:foregroundMark x1="65347" y1="80769" x2="40594" y2="79487"/>
                        <a14:foregroundMark x1="21287" y1="19231" x2="8911" y2="57692"/>
                        <a14:foregroundMark x1="8911" y1="57692" x2="13366" y2="73077"/>
                        <a14:foregroundMark x1="13861" y1="24359" x2="17327" y2="80128"/>
                        <a14:foregroundMark x1="38090" y1="91569" x2="40594" y2="92949"/>
                        <a14:foregroundMark x1="17327" y1="80128" x2="19756" y2="81467"/>
                        <a14:foregroundMark x1="89604" y1="75000" x2="61386" y2="88462"/>
                        <a14:foregroundMark x1="61386" y1="88462" x2="37505" y2="92679"/>
                        <a14:foregroundMark x1="71850" y1="89601" x2="39258" y2="89359"/>
                        <a14:foregroundMark x1="74961" y1="94838" x2="37236" y2="93188"/>
                        <a14:foregroundMark x1="7921" y1="28205" x2="15347" y2="70513"/>
                        <a14:foregroundMark x1="7426" y1="27564" x2="31577" y2="15428"/>
                        <a14:foregroundMark x1="14356" y1="18590" x2="26202" y2="15522"/>
                        <a14:foregroundMark x1="90594" y1="13462" x2="90594" y2="14103"/>
                        <a14:foregroundMark x1="93564" y1="29487" x2="96535" y2="49359"/>
                        <a14:foregroundMark x1="82531" y1="18296" x2="96535" y2="33333"/>
                        <a14:foregroundMark x1="96535" y1="33333" x2="96535" y2="33333"/>
                        <a14:foregroundMark x1="60416" y1="16005" x2="19802" y2="21154"/>
                        <a14:foregroundMark x1="90135" y1="12237" x2="89864" y2="12272"/>
                        <a14:foregroundMark x1="5941" y1="42949" x2="6436" y2="63462"/>
                        <a14:foregroundMark x1="12871" y1="75000" x2="26238" y2="87179"/>
                        <a14:foregroundMark x1="11386" y1="77564" x2="42574" y2="91667"/>
                        <a14:foregroundMark x1="79703" y1="90385" x2="90099" y2="89744"/>
                        <a14:foregroundMark x1="92079" y1="79487" x2="91089" y2="86538"/>
                        <a14:foregroundMark x1="95545" y1="59615" x2="95050" y2="67308"/>
                        <a14:foregroundMark x1="96535" y1="51282" x2="97525" y2="66667"/>
                        <a14:backgroundMark x1="19802" y1="1923" x2="56436" y2="1282"/>
                        <a14:backgroundMark x1="56436" y1="1282" x2="93564" y2="5128"/>
                        <a14:backgroundMark x1="91584" y1="8974" x2="92079" y2="11538"/>
                        <a14:backgroundMark x1="90099" y1="11538" x2="90099" y2="11538"/>
                        <a14:backgroundMark x1="90594" y1="14103" x2="90594" y2="13462"/>
                        <a14:backgroundMark x1="90099" y1="12821" x2="90099" y2="12821"/>
                        <a14:backgroundMark x1="91089" y1="11538" x2="91089" y2="11538"/>
                        <a14:backgroundMark x1="91089" y1="12179" x2="91089" y2="12179"/>
                        <a14:backgroundMark x1="77200" y1="95630" x2="75743" y2="96154"/>
                        <a14:backgroundMark x1="93564" y1="89744" x2="89381" y2="91249"/>
                        <a14:backgroundMark x1="6539" y1="91675" x2="7921" y2="94231"/>
                        <a14:backgroundMark x1="4455" y1="87821" x2="4694" y2="88264"/>
                        <a14:backgroundMark x1="7426" y1="94231" x2="13362" y2="95069"/>
                      </a14:backgroundRemoval>
                    </a14:imgEffect>
                  </a14:imgLayer>
                </a14:imgProps>
              </a:ext>
              <a:ext uri="{28A0092B-C50C-407E-A947-70E740481C1C}">
                <a14:useLocalDpi xmlns:a14="http://schemas.microsoft.com/office/drawing/2010/main" val="0"/>
              </a:ext>
            </a:extLst>
          </a:blip>
          <a:stretch>
            <a:fillRect/>
          </a:stretch>
        </p:blipFill>
        <p:spPr>
          <a:xfrm>
            <a:off x="2554682" y="5282795"/>
            <a:ext cx="474959" cy="450580"/>
          </a:xfrm>
          <a:prstGeom prst="rect">
            <a:avLst/>
          </a:prstGeom>
          <a:effectLst>
            <a:glow rad="101600">
              <a:srgbClr val="D4BF5F"/>
            </a:glow>
            <a:softEdge rad="88900"/>
          </a:effectLst>
        </p:spPr>
      </p:pic>
      <p:pic>
        <p:nvPicPr>
          <p:cNvPr id="12" name="图片 11">
            <a:extLst>
              <a:ext uri="{FF2B5EF4-FFF2-40B4-BE49-F238E27FC236}">
                <a16:creationId xmlns:a16="http://schemas.microsoft.com/office/drawing/2014/main" id="{44303CF4-C149-AF8D-53AE-D4922CD824EF}"/>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ackgroundRemoval t="10000" b="90000" l="10000" r="90000">
                        <a14:foregroundMark x1="18056" y1="75000" x2="18056" y2="75000"/>
                        <a14:foregroundMark x1="18056" y1="76515" x2="31944" y2="80303"/>
                        <a14:foregroundMark x1="33333" y1="81061" x2="64583" y2="78788"/>
                        <a14:foregroundMark x1="70139" y1="81061" x2="80556" y2="78788"/>
                        <a14:foregroundMark x1="88889" y1="14394" x2="89583" y2="18939"/>
                        <a14:foregroundMark x1="20139" y1="12121" x2="20139" y2="12121"/>
                        <a14:foregroundMark x1="23611" y1="11364" x2="23611" y2="11364"/>
                        <a14:foregroundMark x1="27083" y1="12121" x2="27083" y2="12121"/>
                        <a14:foregroundMark x1="31944" y1="12121" x2="31944" y2="12121"/>
                        <a14:foregroundMark x1="33333" y1="11364" x2="37500" y2="12121"/>
                        <a14:foregroundMark x1="61111" y1="11364" x2="62500" y2="12121"/>
                        <a14:foregroundMark x1="68750" y1="12879" x2="70139" y2="13636"/>
                        <a14:foregroundMark x1="15278" y1="68182" x2="15278" y2="68182"/>
                        <a14:foregroundMark x1="15278" y1="65152" x2="15278" y2="65152"/>
                        <a14:foregroundMark x1="87500" y1="79545" x2="87500" y2="79545"/>
                      </a14:backgroundRemoval>
                    </a14:imgEffect>
                  </a14:imgLayer>
                </a14:imgProps>
              </a:ext>
              <a:ext uri="{28A0092B-C50C-407E-A947-70E740481C1C}">
                <a14:useLocalDpi xmlns:a14="http://schemas.microsoft.com/office/drawing/2010/main" val="0"/>
              </a:ext>
            </a:extLst>
          </a:blip>
          <a:srcRect l="5248" t="-9740" r="3047" b="12961"/>
          <a:stretch/>
        </p:blipFill>
        <p:spPr>
          <a:xfrm>
            <a:off x="2086750" y="3327163"/>
            <a:ext cx="509649" cy="509649"/>
          </a:xfrm>
          <a:prstGeom prst="rect">
            <a:avLst/>
          </a:prstGeom>
        </p:spPr>
      </p:pic>
      <p:sp>
        <p:nvSpPr>
          <p:cNvPr id="14" name="文本框 13">
            <a:extLst>
              <a:ext uri="{FF2B5EF4-FFF2-40B4-BE49-F238E27FC236}">
                <a16:creationId xmlns:a16="http://schemas.microsoft.com/office/drawing/2014/main" id="{9E325000-0A27-D02F-2E66-E55938AF8D89}"/>
              </a:ext>
            </a:extLst>
          </p:cNvPr>
          <p:cNvSpPr txBox="1"/>
          <p:nvPr/>
        </p:nvSpPr>
        <p:spPr>
          <a:xfrm>
            <a:off x="6313232" y="3334162"/>
            <a:ext cx="2006601" cy="461665"/>
          </a:xfrm>
          <a:prstGeom prst="rect">
            <a:avLst/>
          </a:prstGeom>
          <a:noFill/>
        </p:spPr>
        <p:txBody>
          <a:bodyPr wrap="square" rtlCol="0">
            <a:spAutoFit/>
          </a:bodyPr>
          <a:lstStyle/>
          <a:p>
            <a:pPr algn="ctr"/>
            <a:r>
              <a:rPr lang="en-US" altLang="zh-CN" sz="2400" dirty="0" err="1">
                <a:latin typeface="Algerian" panose="04020705040A02060702" pitchFamily="82" charset="0"/>
              </a:rPr>
              <a:t>Turn&amp;move</a:t>
            </a:r>
            <a:endParaRPr lang="zh-CN" altLang="en-US" sz="2400" dirty="0">
              <a:latin typeface="Algerian" panose="04020705040A02060702" pitchFamily="82" charset="0"/>
            </a:endParaRPr>
          </a:p>
        </p:txBody>
      </p:sp>
      <p:pic>
        <p:nvPicPr>
          <p:cNvPr id="17" name="图片 16">
            <a:extLst>
              <a:ext uri="{FF2B5EF4-FFF2-40B4-BE49-F238E27FC236}">
                <a16:creationId xmlns:a16="http://schemas.microsoft.com/office/drawing/2014/main" id="{D17DBC41-1DB4-9259-227F-369EDF9FCB78}"/>
              </a:ext>
            </a:extLst>
          </p:cNvPr>
          <p:cNvPicPr>
            <a:picLocks noChangeAspect="1"/>
          </p:cNvPicPr>
          <p:nvPr/>
        </p:nvPicPr>
        <p:blipFill>
          <a:blip r:embed="rId18"/>
          <a:stretch>
            <a:fillRect/>
          </a:stretch>
        </p:blipFill>
        <p:spPr>
          <a:xfrm>
            <a:off x="8989575" y="885841"/>
            <a:ext cx="1938781" cy="1744440"/>
          </a:xfrm>
          <a:prstGeom prst="rect">
            <a:avLst/>
          </a:prstGeom>
        </p:spPr>
      </p:pic>
      <p:sp>
        <p:nvSpPr>
          <p:cNvPr id="18" name="文本框 17">
            <a:extLst>
              <a:ext uri="{FF2B5EF4-FFF2-40B4-BE49-F238E27FC236}">
                <a16:creationId xmlns:a16="http://schemas.microsoft.com/office/drawing/2014/main" id="{3E5CAB07-D3F0-A144-2233-55650D2A7C50}"/>
              </a:ext>
            </a:extLst>
          </p:cNvPr>
          <p:cNvSpPr txBox="1"/>
          <p:nvPr/>
        </p:nvSpPr>
        <p:spPr>
          <a:xfrm>
            <a:off x="6313232" y="1527228"/>
            <a:ext cx="2006601" cy="461665"/>
          </a:xfrm>
          <a:prstGeom prst="rect">
            <a:avLst/>
          </a:prstGeom>
          <a:noFill/>
        </p:spPr>
        <p:txBody>
          <a:bodyPr wrap="square" rtlCol="0">
            <a:spAutoFit/>
          </a:bodyPr>
          <a:lstStyle/>
          <a:p>
            <a:pPr algn="ctr"/>
            <a:r>
              <a:rPr lang="en-US" altLang="zh-CN" sz="2400" dirty="0">
                <a:latin typeface="Algerian" panose="04020705040A02060702" pitchFamily="82" charset="0"/>
              </a:rPr>
              <a:t>War fog</a:t>
            </a:r>
            <a:endParaRPr lang="zh-CN" altLang="en-US" sz="2400" dirty="0">
              <a:latin typeface="Algerian" panose="04020705040A02060702" pitchFamily="82" charset="0"/>
            </a:endParaRPr>
          </a:p>
        </p:txBody>
      </p:sp>
      <p:pic>
        <p:nvPicPr>
          <p:cNvPr id="22" name="图片 21">
            <a:extLst>
              <a:ext uri="{FF2B5EF4-FFF2-40B4-BE49-F238E27FC236}">
                <a16:creationId xmlns:a16="http://schemas.microsoft.com/office/drawing/2014/main" id="{11F96100-CBB1-5D91-961E-034AC367F2BA}"/>
              </a:ext>
            </a:extLst>
          </p:cNvPr>
          <p:cNvPicPr>
            <a:picLocks noChangeAspect="1"/>
          </p:cNvPicPr>
          <p:nvPr/>
        </p:nvPicPr>
        <p:blipFill rotWithShape="1">
          <a:blip r:embed="rId19"/>
          <a:srcRect l="10899" r="12860"/>
          <a:stretch/>
        </p:blipFill>
        <p:spPr>
          <a:xfrm>
            <a:off x="8482864" y="3068255"/>
            <a:ext cx="1176673" cy="1251470"/>
          </a:xfrm>
          <a:prstGeom prst="rect">
            <a:avLst/>
          </a:prstGeom>
        </p:spPr>
      </p:pic>
      <p:pic>
        <p:nvPicPr>
          <p:cNvPr id="24" name="图片 23">
            <a:extLst>
              <a:ext uri="{FF2B5EF4-FFF2-40B4-BE49-F238E27FC236}">
                <a16:creationId xmlns:a16="http://schemas.microsoft.com/office/drawing/2014/main" id="{0938B530-C8B8-1858-B62F-8354C8D51881}"/>
              </a:ext>
            </a:extLst>
          </p:cNvPr>
          <p:cNvPicPr>
            <a:picLocks noChangeAspect="1"/>
          </p:cNvPicPr>
          <p:nvPr/>
        </p:nvPicPr>
        <p:blipFill rotWithShape="1">
          <a:blip r:embed="rId20"/>
          <a:srcRect r="7500"/>
          <a:stretch/>
        </p:blipFill>
        <p:spPr>
          <a:xfrm>
            <a:off x="10128098" y="3035998"/>
            <a:ext cx="1154678" cy="1219213"/>
          </a:xfrm>
          <a:prstGeom prst="rect">
            <a:avLst/>
          </a:prstGeom>
        </p:spPr>
      </p:pic>
      <p:sp>
        <p:nvSpPr>
          <p:cNvPr id="25" name="文本框 24">
            <a:extLst>
              <a:ext uri="{FF2B5EF4-FFF2-40B4-BE49-F238E27FC236}">
                <a16:creationId xmlns:a16="http://schemas.microsoft.com/office/drawing/2014/main" id="{C09D2F07-81D7-EEE1-D45E-708D17D374B3}"/>
              </a:ext>
            </a:extLst>
          </p:cNvPr>
          <p:cNvSpPr txBox="1"/>
          <p:nvPr/>
        </p:nvSpPr>
        <p:spPr>
          <a:xfrm>
            <a:off x="6313231" y="4937311"/>
            <a:ext cx="2006601" cy="461665"/>
          </a:xfrm>
          <a:prstGeom prst="rect">
            <a:avLst/>
          </a:prstGeom>
          <a:noFill/>
        </p:spPr>
        <p:txBody>
          <a:bodyPr wrap="square" rtlCol="0">
            <a:spAutoFit/>
          </a:bodyPr>
          <a:lstStyle/>
          <a:p>
            <a:pPr algn="ctr"/>
            <a:r>
              <a:rPr lang="en-US" altLang="zh-CN" sz="2400" dirty="0">
                <a:latin typeface="Algerian" panose="04020705040A02060702" pitchFamily="82" charset="0"/>
              </a:rPr>
              <a:t>attack</a:t>
            </a:r>
            <a:endParaRPr lang="zh-CN" altLang="en-US" sz="2400" dirty="0">
              <a:latin typeface="Algerian" panose="04020705040A02060702" pitchFamily="82" charset="0"/>
            </a:endParaRPr>
          </a:p>
        </p:txBody>
      </p:sp>
      <p:pic>
        <p:nvPicPr>
          <p:cNvPr id="27" name="图片 26">
            <a:extLst>
              <a:ext uri="{FF2B5EF4-FFF2-40B4-BE49-F238E27FC236}">
                <a16:creationId xmlns:a16="http://schemas.microsoft.com/office/drawing/2014/main" id="{FD44462B-D5AC-B1E7-5C18-CA2000BC3EA3}"/>
              </a:ext>
            </a:extLst>
          </p:cNvPr>
          <p:cNvPicPr>
            <a:picLocks noChangeAspect="1"/>
          </p:cNvPicPr>
          <p:nvPr/>
        </p:nvPicPr>
        <p:blipFill>
          <a:blip r:embed="rId21"/>
          <a:stretch>
            <a:fillRect/>
          </a:stretch>
        </p:blipFill>
        <p:spPr>
          <a:xfrm>
            <a:off x="8482864" y="4823911"/>
            <a:ext cx="1176673" cy="1224147"/>
          </a:xfrm>
          <a:prstGeom prst="rect">
            <a:avLst/>
          </a:prstGeom>
        </p:spPr>
      </p:pic>
      <p:pic>
        <p:nvPicPr>
          <p:cNvPr id="29" name="图片 28">
            <a:extLst>
              <a:ext uri="{FF2B5EF4-FFF2-40B4-BE49-F238E27FC236}">
                <a16:creationId xmlns:a16="http://schemas.microsoft.com/office/drawing/2014/main" id="{8D9D5745-6C4B-6C7B-1DF2-CFAD5C5011D1}"/>
              </a:ext>
            </a:extLst>
          </p:cNvPr>
          <p:cNvPicPr>
            <a:picLocks noChangeAspect="1"/>
          </p:cNvPicPr>
          <p:nvPr/>
        </p:nvPicPr>
        <p:blipFill>
          <a:blip r:embed="rId22"/>
          <a:stretch>
            <a:fillRect/>
          </a:stretch>
        </p:blipFill>
        <p:spPr>
          <a:xfrm>
            <a:off x="10128098" y="4800600"/>
            <a:ext cx="1246829" cy="1219213"/>
          </a:xfrm>
          <a:prstGeom prst="rect">
            <a:avLst/>
          </a:prstGeom>
        </p:spPr>
      </p:pic>
    </p:spTree>
    <p:extLst>
      <p:ext uri="{BB962C8B-B14F-4D97-AF65-F5344CB8AC3E}">
        <p14:creationId xmlns:p14="http://schemas.microsoft.com/office/powerpoint/2010/main" val="8345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261350B2-3E76-5063-59F8-00FF462C33E5}"/>
              </a:ext>
            </a:extLst>
          </p:cNvPr>
          <p:cNvPicPr>
            <a:picLocks noChangeAspect="1"/>
          </p:cNvPicPr>
          <p:nvPr/>
        </p:nvPicPr>
        <p:blipFill>
          <a:blip r:embed="rId2"/>
          <a:stretch>
            <a:fillRect/>
          </a:stretch>
        </p:blipFill>
        <p:spPr>
          <a:xfrm>
            <a:off x="0" y="-58615"/>
            <a:ext cx="12192000" cy="6969369"/>
          </a:xfrm>
          <a:prstGeom prst="rect">
            <a:avLst/>
          </a:prstGeom>
        </p:spPr>
      </p:pic>
      <p:sp>
        <p:nvSpPr>
          <p:cNvPr id="4" name="文本框 3">
            <a:extLst>
              <a:ext uri="{FF2B5EF4-FFF2-40B4-BE49-F238E27FC236}">
                <a16:creationId xmlns:a16="http://schemas.microsoft.com/office/drawing/2014/main" id="{B605278C-FA83-5223-2E8C-ACF3CF45E7E8}"/>
              </a:ext>
            </a:extLst>
          </p:cNvPr>
          <p:cNvSpPr txBox="1"/>
          <p:nvPr/>
        </p:nvSpPr>
        <p:spPr>
          <a:xfrm>
            <a:off x="224898" y="141911"/>
            <a:ext cx="4078706"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架构设计</a:t>
            </a:r>
          </a:p>
        </p:txBody>
      </p:sp>
      <p:sp>
        <p:nvSpPr>
          <p:cNvPr id="14" name="文本框 13">
            <a:extLst>
              <a:ext uri="{FF2B5EF4-FFF2-40B4-BE49-F238E27FC236}">
                <a16:creationId xmlns:a16="http://schemas.microsoft.com/office/drawing/2014/main" id="{9E325000-0A27-D02F-2E66-E55938AF8D89}"/>
              </a:ext>
            </a:extLst>
          </p:cNvPr>
          <p:cNvSpPr txBox="1"/>
          <p:nvPr/>
        </p:nvSpPr>
        <p:spPr>
          <a:xfrm>
            <a:off x="3616938" y="3198167"/>
            <a:ext cx="2006601" cy="461665"/>
          </a:xfrm>
          <a:prstGeom prst="rect">
            <a:avLst/>
          </a:prstGeom>
          <a:noFill/>
        </p:spPr>
        <p:txBody>
          <a:bodyPr wrap="square" rtlCol="0">
            <a:spAutoFit/>
          </a:bodyPr>
          <a:lstStyle/>
          <a:p>
            <a:pPr algn="ctr"/>
            <a:r>
              <a:rPr lang="en-US" altLang="zh-CN" sz="2400" dirty="0" err="1">
                <a:latin typeface="Algerian" panose="04020705040A02060702" pitchFamily="82" charset="0"/>
              </a:rPr>
              <a:t>Turn&amp;move</a:t>
            </a:r>
            <a:endParaRPr lang="zh-CN" altLang="en-US" sz="2400" dirty="0">
              <a:latin typeface="Algerian" panose="04020705040A02060702" pitchFamily="82" charset="0"/>
            </a:endParaRPr>
          </a:p>
        </p:txBody>
      </p:sp>
      <p:pic>
        <p:nvPicPr>
          <p:cNvPr id="17" name="图片 16">
            <a:extLst>
              <a:ext uri="{FF2B5EF4-FFF2-40B4-BE49-F238E27FC236}">
                <a16:creationId xmlns:a16="http://schemas.microsoft.com/office/drawing/2014/main" id="{D17DBC41-1DB4-9259-227F-369EDF9FCB78}"/>
              </a:ext>
            </a:extLst>
          </p:cNvPr>
          <p:cNvPicPr>
            <a:picLocks noChangeAspect="1"/>
          </p:cNvPicPr>
          <p:nvPr/>
        </p:nvPicPr>
        <p:blipFill>
          <a:blip r:embed="rId3"/>
          <a:stretch>
            <a:fillRect/>
          </a:stretch>
        </p:blipFill>
        <p:spPr>
          <a:xfrm>
            <a:off x="1229249" y="1468179"/>
            <a:ext cx="1609003" cy="1447719"/>
          </a:xfrm>
          <a:prstGeom prst="rect">
            <a:avLst/>
          </a:prstGeom>
        </p:spPr>
      </p:pic>
      <p:sp>
        <p:nvSpPr>
          <p:cNvPr id="18" name="文本框 17">
            <a:extLst>
              <a:ext uri="{FF2B5EF4-FFF2-40B4-BE49-F238E27FC236}">
                <a16:creationId xmlns:a16="http://schemas.microsoft.com/office/drawing/2014/main" id="{3E5CAB07-D3F0-A144-2233-55650D2A7C50}"/>
              </a:ext>
            </a:extLst>
          </p:cNvPr>
          <p:cNvSpPr txBox="1"/>
          <p:nvPr/>
        </p:nvSpPr>
        <p:spPr>
          <a:xfrm>
            <a:off x="1030449" y="3198167"/>
            <a:ext cx="2006601" cy="461665"/>
          </a:xfrm>
          <a:prstGeom prst="rect">
            <a:avLst/>
          </a:prstGeom>
          <a:noFill/>
        </p:spPr>
        <p:txBody>
          <a:bodyPr wrap="square" rtlCol="0">
            <a:spAutoFit/>
          </a:bodyPr>
          <a:lstStyle/>
          <a:p>
            <a:pPr algn="ctr"/>
            <a:r>
              <a:rPr lang="en-US" altLang="zh-CN" sz="2400" dirty="0">
                <a:latin typeface="Algerian" panose="04020705040A02060702" pitchFamily="82" charset="0"/>
              </a:rPr>
              <a:t>War fog</a:t>
            </a:r>
            <a:endParaRPr lang="zh-CN" altLang="en-US" sz="2400" dirty="0">
              <a:latin typeface="Algerian" panose="04020705040A02060702" pitchFamily="82" charset="0"/>
            </a:endParaRPr>
          </a:p>
        </p:txBody>
      </p:sp>
      <p:pic>
        <p:nvPicPr>
          <p:cNvPr id="22" name="图片 21">
            <a:extLst>
              <a:ext uri="{FF2B5EF4-FFF2-40B4-BE49-F238E27FC236}">
                <a16:creationId xmlns:a16="http://schemas.microsoft.com/office/drawing/2014/main" id="{11F96100-CBB1-5D91-961E-034AC367F2BA}"/>
              </a:ext>
            </a:extLst>
          </p:cNvPr>
          <p:cNvPicPr>
            <a:picLocks noChangeAspect="1"/>
          </p:cNvPicPr>
          <p:nvPr/>
        </p:nvPicPr>
        <p:blipFill rotWithShape="1">
          <a:blip r:embed="rId4"/>
          <a:srcRect l="10899" r="12860"/>
          <a:stretch/>
        </p:blipFill>
        <p:spPr>
          <a:xfrm>
            <a:off x="3249564" y="1479902"/>
            <a:ext cx="1176673" cy="1251470"/>
          </a:xfrm>
          <a:prstGeom prst="rect">
            <a:avLst/>
          </a:prstGeom>
        </p:spPr>
      </p:pic>
      <p:pic>
        <p:nvPicPr>
          <p:cNvPr id="24" name="图片 23">
            <a:extLst>
              <a:ext uri="{FF2B5EF4-FFF2-40B4-BE49-F238E27FC236}">
                <a16:creationId xmlns:a16="http://schemas.microsoft.com/office/drawing/2014/main" id="{0938B530-C8B8-1858-B62F-8354C8D51881}"/>
              </a:ext>
            </a:extLst>
          </p:cNvPr>
          <p:cNvPicPr>
            <a:picLocks noChangeAspect="1"/>
          </p:cNvPicPr>
          <p:nvPr/>
        </p:nvPicPr>
        <p:blipFill rotWithShape="1">
          <a:blip r:embed="rId5"/>
          <a:srcRect r="7500"/>
          <a:stretch/>
        </p:blipFill>
        <p:spPr>
          <a:xfrm>
            <a:off x="4550597" y="1474967"/>
            <a:ext cx="1154678" cy="1219213"/>
          </a:xfrm>
          <a:prstGeom prst="rect">
            <a:avLst/>
          </a:prstGeom>
        </p:spPr>
      </p:pic>
      <p:sp>
        <p:nvSpPr>
          <p:cNvPr id="25" name="文本框 24">
            <a:extLst>
              <a:ext uri="{FF2B5EF4-FFF2-40B4-BE49-F238E27FC236}">
                <a16:creationId xmlns:a16="http://schemas.microsoft.com/office/drawing/2014/main" id="{C09D2F07-81D7-EEE1-D45E-708D17D374B3}"/>
              </a:ext>
            </a:extLst>
          </p:cNvPr>
          <p:cNvSpPr txBox="1"/>
          <p:nvPr/>
        </p:nvSpPr>
        <p:spPr>
          <a:xfrm>
            <a:off x="4735634" y="6037310"/>
            <a:ext cx="2720732" cy="461665"/>
          </a:xfrm>
          <a:prstGeom prst="rect">
            <a:avLst/>
          </a:prstGeom>
          <a:noFill/>
        </p:spPr>
        <p:txBody>
          <a:bodyPr wrap="square" rtlCol="0">
            <a:spAutoFit/>
          </a:bodyPr>
          <a:lstStyle/>
          <a:p>
            <a:pPr algn="ctr"/>
            <a:r>
              <a:rPr lang="en-US" altLang="zh-CN" sz="2400" dirty="0">
                <a:latin typeface="Algerian" panose="04020705040A02060702" pitchFamily="82" charset="0"/>
              </a:rPr>
              <a:t>Map(Position)</a:t>
            </a:r>
            <a:endParaRPr lang="zh-CN" altLang="en-US" sz="2400" dirty="0">
              <a:latin typeface="Algerian" panose="04020705040A02060702" pitchFamily="82" charset="0"/>
            </a:endParaRPr>
          </a:p>
        </p:txBody>
      </p:sp>
      <p:pic>
        <p:nvPicPr>
          <p:cNvPr id="27" name="图片 26">
            <a:extLst>
              <a:ext uri="{FF2B5EF4-FFF2-40B4-BE49-F238E27FC236}">
                <a16:creationId xmlns:a16="http://schemas.microsoft.com/office/drawing/2014/main" id="{FD44462B-D5AC-B1E7-5C18-CA2000BC3EA3}"/>
              </a:ext>
            </a:extLst>
          </p:cNvPr>
          <p:cNvPicPr>
            <a:picLocks noChangeAspect="1"/>
          </p:cNvPicPr>
          <p:nvPr/>
        </p:nvPicPr>
        <p:blipFill>
          <a:blip r:embed="rId6"/>
          <a:stretch>
            <a:fillRect/>
          </a:stretch>
        </p:blipFill>
        <p:spPr>
          <a:xfrm>
            <a:off x="6007173" y="1468179"/>
            <a:ext cx="1176673" cy="1224147"/>
          </a:xfrm>
          <a:prstGeom prst="rect">
            <a:avLst/>
          </a:prstGeom>
        </p:spPr>
      </p:pic>
      <p:pic>
        <p:nvPicPr>
          <p:cNvPr id="29" name="图片 28">
            <a:extLst>
              <a:ext uri="{FF2B5EF4-FFF2-40B4-BE49-F238E27FC236}">
                <a16:creationId xmlns:a16="http://schemas.microsoft.com/office/drawing/2014/main" id="{8D9D5745-6C4B-6C7B-1DF2-CFAD5C5011D1}"/>
              </a:ext>
            </a:extLst>
          </p:cNvPr>
          <p:cNvPicPr>
            <a:picLocks noChangeAspect="1"/>
          </p:cNvPicPr>
          <p:nvPr/>
        </p:nvPicPr>
        <p:blipFill>
          <a:blip r:embed="rId7"/>
          <a:stretch>
            <a:fillRect/>
          </a:stretch>
        </p:blipFill>
        <p:spPr>
          <a:xfrm>
            <a:off x="7335884" y="1468179"/>
            <a:ext cx="1246829" cy="1219213"/>
          </a:xfrm>
          <a:prstGeom prst="rect">
            <a:avLst/>
          </a:prstGeom>
        </p:spPr>
      </p:pic>
      <p:pic>
        <p:nvPicPr>
          <p:cNvPr id="16" name="图片 15">
            <a:extLst>
              <a:ext uri="{FF2B5EF4-FFF2-40B4-BE49-F238E27FC236}">
                <a16:creationId xmlns:a16="http://schemas.microsoft.com/office/drawing/2014/main" id="{BE36B661-405E-0C3E-F30C-67F7B87D05CA}"/>
              </a:ext>
            </a:extLst>
          </p:cNvPr>
          <p:cNvPicPr>
            <a:picLocks noChangeAspect="1"/>
          </p:cNvPicPr>
          <p:nvPr/>
        </p:nvPicPr>
        <p:blipFill>
          <a:blip r:embed="rId8"/>
          <a:stretch>
            <a:fillRect/>
          </a:stretch>
        </p:blipFill>
        <p:spPr>
          <a:xfrm>
            <a:off x="9008429" y="851588"/>
            <a:ext cx="1886665" cy="826953"/>
          </a:xfrm>
          <a:prstGeom prst="rect">
            <a:avLst/>
          </a:prstGeom>
        </p:spPr>
      </p:pic>
      <p:pic>
        <p:nvPicPr>
          <p:cNvPr id="20" name="图片 19">
            <a:extLst>
              <a:ext uri="{FF2B5EF4-FFF2-40B4-BE49-F238E27FC236}">
                <a16:creationId xmlns:a16="http://schemas.microsoft.com/office/drawing/2014/main" id="{2FF459E2-E010-BF57-9944-F9F83679E265}"/>
              </a:ext>
            </a:extLst>
          </p:cNvPr>
          <p:cNvPicPr>
            <a:picLocks noChangeAspect="1"/>
          </p:cNvPicPr>
          <p:nvPr/>
        </p:nvPicPr>
        <p:blipFill>
          <a:blip r:embed="rId9"/>
          <a:stretch>
            <a:fillRect/>
          </a:stretch>
        </p:blipFill>
        <p:spPr>
          <a:xfrm>
            <a:off x="9008429" y="1853711"/>
            <a:ext cx="1886665" cy="1229458"/>
          </a:xfrm>
          <a:prstGeom prst="rect">
            <a:avLst/>
          </a:prstGeom>
        </p:spPr>
      </p:pic>
      <p:sp>
        <p:nvSpPr>
          <p:cNvPr id="21" name="文本框 20">
            <a:extLst>
              <a:ext uri="{FF2B5EF4-FFF2-40B4-BE49-F238E27FC236}">
                <a16:creationId xmlns:a16="http://schemas.microsoft.com/office/drawing/2014/main" id="{B2671BD8-8158-7941-6F86-E87E18B3A262}"/>
              </a:ext>
            </a:extLst>
          </p:cNvPr>
          <p:cNvSpPr txBox="1"/>
          <p:nvPr/>
        </p:nvSpPr>
        <p:spPr>
          <a:xfrm>
            <a:off x="8990392" y="3185694"/>
            <a:ext cx="2006601" cy="461665"/>
          </a:xfrm>
          <a:prstGeom prst="rect">
            <a:avLst/>
          </a:prstGeom>
          <a:noFill/>
        </p:spPr>
        <p:txBody>
          <a:bodyPr wrap="square" rtlCol="0">
            <a:spAutoFit/>
          </a:bodyPr>
          <a:lstStyle/>
          <a:p>
            <a:pPr algn="ctr"/>
            <a:r>
              <a:rPr lang="en-US" altLang="zh-CN" sz="2400" dirty="0">
                <a:latin typeface="Algerian" panose="04020705040A02060702" pitchFamily="82" charset="0"/>
              </a:rPr>
              <a:t>interact</a:t>
            </a:r>
            <a:endParaRPr lang="zh-CN" altLang="en-US" sz="2400" dirty="0">
              <a:latin typeface="Algerian" panose="04020705040A02060702" pitchFamily="82" charset="0"/>
            </a:endParaRPr>
          </a:p>
        </p:txBody>
      </p:sp>
      <p:pic>
        <p:nvPicPr>
          <p:cNvPr id="26" name="图片 25">
            <a:extLst>
              <a:ext uri="{FF2B5EF4-FFF2-40B4-BE49-F238E27FC236}">
                <a16:creationId xmlns:a16="http://schemas.microsoft.com/office/drawing/2014/main" id="{6342CA0D-4D05-397A-11EF-796718B4839D}"/>
              </a:ext>
            </a:extLst>
          </p:cNvPr>
          <p:cNvPicPr>
            <a:picLocks noChangeAspect="1"/>
          </p:cNvPicPr>
          <p:nvPr/>
        </p:nvPicPr>
        <p:blipFill>
          <a:blip r:embed="rId10"/>
          <a:stretch>
            <a:fillRect/>
          </a:stretch>
        </p:blipFill>
        <p:spPr>
          <a:xfrm>
            <a:off x="4542693" y="4161799"/>
            <a:ext cx="3106615" cy="1744304"/>
          </a:xfrm>
          <a:prstGeom prst="rect">
            <a:avLst/>
          </a:prstGeom>
        </p:spPr>
      </p:pic>
      <p:sp>
        <p:nvSpPr>
          <p:cNvPr id="28" name="文本框 27">
            <a:extLst>
              <a:ext uri="{FF2B5EF4-FFF2-40B4-BE49-F238E27FC236}">
                <a16:creationId xmlns:a16="http://schemas.microsoft.com/office/drawing/2014/main" id="{FC122433-41AF-C141-8522-94DF117FEFE7}"/>
              </a:ext>
            </a:extLst>
          </p:cNvPr>
          <p:cNvSpPr txBox="1"/>
          <p:nvPr/>
        </p:nvSpPr>
        <p:spPr>
          <a:xfrm>
            <a:off x="6332583" y="3193763"/>
            <a:ext cx="2006601" cy="461665"/>
          </a:xfrm>
          <a:prstGeom prst="rect">
            <a:avLst/>
          </a:prstGeom>
          <a:noFill/>
        </p:spPr>
        <p:txBody>
          <a:bodyPr wrap="square" rtlCol="0">
            <a:spAutoFit/>
          </a:bodyPr>
          <a:lstStyle/>
          <a:p>
            <a:pPr algn="ctr"/>
            <a:r>
              <a:rPr lang="en-US" altLang="zh-CN" sz="2400" dirty="0">
                <a:latin typeface="Algerian" panose="04020705040A02060702" pitchFamily="82" charset="0"/>
              </a:rPr>
              <a:t>attack</a:t>
            </a:r>
            <a:endParaRPr lang="zh-CN" altLang="en-US" sz="2400" dirty="0">
              <a:latin typeface="Algerian" panose="04020705040A02060702" pitchFamily="82" charset="0"/>
            </a:endParaRPr>
          </a:p>
        </p:txBody>
      </p:sp>
    </p:spTree>
    <p:extLst>
      <p:ext uri="{BB962C8B-B14F-4D97-AF65-F5344CB8AC3E}">
        <p14:creationId xmlns:p14="http://schemas.microsoft.com/office/powerpoint/2010/main" val="927369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C33D61E-C112-A4B4-099A-4813A6283134}"/>
              </a:ext>
            </a:extLst>
          </p:cNvPr>
          <p:cNvPicPr>
            <a:picLocks noChangeAspect="1"/>
          </p:cNvPicPr>
          <p:nvPr/>
        </p:nvPicPr>
        <p:blipFill>
          <a:blip r:embed="rId2"/>
          <a:stretch>
            <a:fillRect/>
          </a:stretch>
        </p:blipFill>
        <p:spPr>
          <a:xfrm>
            <a:off x="0" y="-46891"/>
            <a:ext cx="12192000" cy="6963506"/>
          </a:xfrm>
          <a:prstGeom prst="rect">
            <a:avLst/>
          </a:prstGeom>
        </p:spPr>
      </p:pic>
      <p:sp>
        <p:nvSpPr>
          <p:cNvPr id="4" name="文本框 3">
            <a:extLst>
              <a:ext uri="{FF2B5EF4-FFF2-40B4-BE49-F238E27FC236}">
                <a16:creationId xmlns:a16="http://schemas.microsoft.com/office/drawing/2014/main" id="{167D6D5C-6BCA-AA31-7D15-379AE09D3428}"/>
              </a:ext>
            </a:extLst>
          </p:cNvPr>
          <p:cNvSpPr txBox="1"/>
          <p:nvPr/>
        </p:nvSpPr>
        <p:spPr>
          <a:xfrm>
            <a:off x="224898" y="141911"/>
            <a:ext cx="3010671"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架构设计</a:t>
            </a:r>
          </a:p>
        </p:txBody>
      </p:sp>
      <p:sp>
        <p:nvSpPr>
          <p:cNvPr id="5" name="文本框 4">
            <a:extLst>
              <a:ext uri="{FF2B5EF4-FFF2-40B4-BE49-F238E27FC236}">
                <a16:creationId xmlns:a16="http://schemas.microsoft.com/office/drawing/2014/main" id="{C82EE19A-EFFF-F700-C39A-BBF8EAEFA6ED}"/>
              </a:ext>
            </a:extLst>
          </p:cNvPr>
          <p:cNvSpPr txBox="1"/>
          <p:nvPr/>
        </p:nvSpPr>
        <p:spPr>
          <a:xfrm>
            <a:off x="3868615" y="1535871"/>
            <a:ext cx="4454769" cy="400110"/>
          </a:xfrm>
          <a:prstGeom prst="rect">
            <a:avLst/>
          </a:prstGeom>
          <a:noFill/>
        </p:spPr>
        <p:txBody>
          <a:bodyPr wrap="square" rtlCol="0">
            <a:spAutoFit/>
          </a:bodyPr>
          <a:lstStyle/>
          <a:p>
            <a:pPr algn="ctr"/>
            <a:r>
              <a:rPr lang="zh-CN" altLang="en-US" sz="2000" dirty="0">
                <a:latin typeface="楷体" panose="02010609060101010101" pitchFamily="49" charset="-122"/>
                <a:ea typeface="楷体" panose="02010609060101010101" pitchFamily="49" charset="-122"/>
              </a:rPr>
              <a:t>基于坐标与数组完成编程</a:t>
            </a:r>
          </a:p>
        </p:txBody>
      </p:sp>
    </p:spTree>
    <p:extLst>
      <p:ext uri="{BB962C8B-B14F-4D97-AF65-F5344CB8AC3E}">
        <p14:creationId xmlns:p14="http://schemas.microsoft.com/office/powerpoint/2010/main" val="62850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C33D61E-C112-A4B4-099A-4813A6283134}"/>
              </a:ext>
            </a:extLst>
          </p:cNvPr>
          <p:cNvPicPr>
            <a:picLocks noChangeAspect="1"/>
          </p:cNvPicPr>
          <p:nvPr/>
        </p:nvPicPr>
        <p:blipFill>
          <a:blip r:embed="rId2"/>
          <a:stretch>
            <a:fillRect/>
          </a:stretch>
        </p:blipFill>
        <p:spPr>
          <a:xfrm>
            <a:off x="0" y="-41031"/>
            <a:ext cx="12192000" cy="6969369"/>
          </a:xfrm>
          <a:prstGeom prst="rect">
            <a:avLst/>
          </a:prstGeom>
        </p:spPr>
      </p:pic>
      <p:sp>
        <p:nvSpPr>
          <p:cNvPr id="4" name="文本框 3">
            <a:extLst>
              <a:ext uri="{FF2B5EF4-FFF2-40B4-BE49-F238E27FC236}">
                <a16:creationId xmlns:a16="http://schemas.microsoft.com/office/drawing/2014/main" id="{167D6D5C-6BCA-AA31-7D15-379AE09D3428}"/>
              </a:ext>
            </a:extLst>
          </p:cNvPr>
          <p:cNvSpPr txBox="1"/>
          <p:nvPr/>
        </p:nvSpPr>
        <p:spPr>
          <a:xfrm>
            <a:off x="224898" y="141911"/>
            <a:ext cx="3010671"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架构设计</a:t>
            </a:r>
          </a:p>
        </p:txBody>
      </p:sp>
      <p:sp>
        <p:nvSpPr>
          <p:cNvPr id="5" name="文本框 4">
            <a:extLst>
              <a:ext uri="{FF2B5EF4-FFF2-40B4-BE49-F238E27FC236}">
                <a16:creationId xmlns:a16="http://schemas.microsoft.com/office/drawing/2014/main" id="{C82EE19A-EFFF-F700-C39A-BBF8EAEFA6ED}"/>
              </a:ext>
            </a:extLst>
          </p:cNvPr>
          <p:cNvSpPr txBox="1"/>
          <p:nvPr/>
        </p:nvSpPr>
        <p:spPr>
          <a:xfrm>
            <a:off x="3868615" y="1535871"/>
            <a:ext cx="4454769" cy="400110"/>
          </a:xfrm>
          <a:prstGeom prst="rect">
            <a:avLst/>
          </a:prstGeom>
          <a:noFill/>
        </p:spPr>
        <p:txBody>
          <a:bodyPr wrap="square" rtlCol="0">
            <a:spAutoFit/>
          </a:bodyPr>
          <a:lstStyle/>
          <a:p>
            <a:pPr algn="ctr"/>
            <a:r>
              <a:rPr lang="zh-CN" altLang="en-US" sz="2000" dirty="0">
                <a:latin typeface="楷体" panose="02010609060101010101" pitchFamily="49" charset="-122"/>
                <a:ea typeface="楷体" panose="02010609060101010101" pitchFamily="49" charset="-122"/>
              </a:rPr>
              <a:t>基于坐标与数组完成编程</a:t>
            </a:r>
          </a:p>
        </p:txBody>
      </p:sp>
      <p:sp>
        <p:nvSpPr>
          <p:cNvPr id="8" name="文本框 7">
            <a:extLst>
              <a:ext uri="{FF2B5EF4-FFF2-40B4-BE49-F238E27FC236}">
                <a16:creationId xmlns:a16="http://schemas.microsoft.com/office/drawing/2014/main" id="{4A3A021C-7AD6-3090-805E-E21E650DDB0B}"/>
              </a:ext>
            </a:extLst>
          </p:cNvPr>
          <p:cNvSpPr txBox="1"/>
          <p:nvPr/>
        </p:nvSpPr>
        <p:spPr>
          <a:xfrm>
            <a:off x="628650" y="4453742"/>
            <a:ext cx="2703634" cy="400110"/>
          </a:xfrm>
          <a:prstGeom prst="rect">
            <a:avLst/>
          </a:prstGeom>
          <a:noFill/>
        </p:spPr>
        <p:txBody>
          <a:bodyPr wrap="square" rtlCol="0">
            <a:spAutoFit/>
          </a:bodyPr>
          <a:lstStyle/>
          <a:p>
            <a:pPr algn="ctr"/>
            <a:r>
              <a:rPr lang="zh-CN" altLang="en-US" sz="2000" dirty="0">
                <a:latin typeface="楷体" panose="02010609060101010101" pitchFamily="49" charset="-122"/>
                <a:ea typeface="楷体" panose="02010609060101010101" pitchFamily="49" charset="-122"/>
              </a:rPr>
              <a:t>模块间的耦合关系</a:t>
            </a:r>
          </a:p>
        </p:txBody>
      </p:sp>
      <p:sp>
        <p:nvSpPr>
          <p:cNvPr id="10" name="矩形 9">
            <a:extLst>
              <a:ext uri="{FF2B5EF4-FFF2-40B4-BE49-F238E27FC236}">
                <a16:creationId xmlns:a16="http://schemas.microsoft.com/office/drawing/2014/main" id="{111BE8A7-13DA-6F47-7748-75071C78079F}"/>
              </a:ext>
            </a:extLst>
          </p:cNvPr>
          <p:cNvSpPr/>
          <p:nvPr/>
        </p:nvSpPr>
        <p:spPr>
          <a:xfrm>
            <a:off x="5524498" y="3225542"/>
            <a:ext cx="1295400" cy="615462"/>
          </a:xfrm>
          <a:prstGeom prst="rect">
            <a:avLst/>
          </a:prstGeom>
          <a:solidFill>
            <a:srgbClr val="FFC175"/>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战争迷雾</a:t>
            </a:r>
          </a:p>
        </p:txBody>
      </p:sp>
      <p:sp>
        <p:nvSpPr>
          <p:cNvPr id="11" name="矩形 10">
            <a:extLst>
              <a:ext uri="{FF2B5EF4-FFF2-40B4-BE49-F238E27FC236}">
                <a16:creationId xmlns:a16="http://schemas.microsoft.com/office/drawing/2014/main" id="{095D636A-C8FD-94F3-A788-43AD58B8C3F0}"/>
              </a:ext>
            </a:extLst>
          </p:cNvPr>
          <p:cNvSpPr/>
          <p:nvPr/>
        </p:nvSpPr>
        <p:spPr>
          <a:xfrm>
            <a:off x="9360878" y="4355858"/>
            <a:ext cx="1295400" cy="615462"/>
          </a:xfrm>
          <a:prstGeom prst="rect">
            <a:avLst/>
          </a:prstGeom>
          <a:solidFill>
            <a:srgbClr val="FFC175"/>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地图判定</a:t>
            </a:r>
          </a:p>
        </p:txBody>
      </p:sp>
      <p:sp>
        <p:nvSpPr>
          <p:cNvPr id="12" name="矩形 11">
            <a:extLst>
              <a:ext uri="{FF2B5EF4-FFF2-40B4-BE49-F238E27FC236}">
                <a16:creationId xmlns:a16="http://schemas.microsoft.com/office/drawing/2014/main" id="{BF4A847F-C18F-399F-1CB9-20232E4C96DB}"/>
              </a:ext>
            </a:extLst>
          </p:cNvPr>
          <p:cNvSpPr/>
          <p:nvPr/>
        </p:nvSpPr>
        <p:spPr>
          <a:xfrm>
            <a:off x="7435360" y="5487049"/>
            <a:ext cx="1295400" cy="615462"/>
          </a:xfrm>
          <a:prstGeom prst="rect">
            <a:avLst/>
          </a:prstGeom>
          <a:solidFill>
            <a:srgbClr val="FFC175"/>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敌人血量</a:t>
            </a:r>
          </a:p>
        </p:txBody>
      </p:sp>
      <p:sp>
        <p:nvSpPr>
          <p:cNvPr id="13" name="矩形 12">
            <a:extLst>
              <a:ext uri="{FF2B5EF4-FFF2-40B4-BE49-F238E27FC236}">
                <a16:creationId xmlns:a16="http://schemas.microsoft.com/office/drawing/2014/main" id="{BFA8B8E5-8BE2-3451-C933-B8BC00930EE7}"/>
              </a:ext>
            </a:extLst>
          </p:cNvPr>
          <p:cNvSpPr/>
          <p:nvPr/>
        </p:nvSpPr>
        <p:spPr>
          <a:xfrm>
            <a:off x="5524498" y="5487049"/>
            <a:ext cx="1295400" cy="615462"/>
          </a:xfrm>
          <a:prstGeom prst="rect">
            <a:avLst/>
          </a:prstGeom>
          <a:solidFill>
            <a:srgbClr val="FFC175"/>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攻击</a:t>
            </a:r>
          </a:p>
        </p:txBody>
      </p:sp>
      <p:sp>
        <p:nvSpPr>
          <p:cNvPr id="14" name="矩形 13">
            <a:extLst>
              <a:ext uri="{FF2B5EF4-FFF2-40B4-BE49-F238E27FC236}">
                <a16:creationId xmlns:a16="http://schemas.microsoft.com/office/drawing/2014/main" id="{4774566E-7850-27AD-3A11-81A37609A46B}"/>
              </a:ext>
            </a:extLst>
          </p:cNvPr>
          <p:cNvSpPr/>
          <p:nvPr/>
        </p:nvSpPr>
        <p:spPr>
          <a:xfrm>
            <a:off x="5524498" y="4355858"/>
            <a:ext cx="1295400" cy="615462"/>
          </a:xfrm>
          <a:prstGeom prst="rect">
            <a:avLst/>
          </a:prstGeom>
          <a:solidFill>
            <a:srgbClr val="FFC175"/>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转向</a:t>
            </a:r>
          </a:p>
        </p:txBody>
      </p:sp>
      <p:sp>
        <p:nvSpPr>
          <p:cNvPr id="15" name="矩形 14">
            <a:extLst>
              <a:ext uri="{FF2B5EF4-FFF2-40B4-BE49-F238E27FC236}">
                <a16:creationId xmlns:a16="http://schemas.microsoft.com/office/drawing/2014/main" id="{DF056544-8624-1085-90FF-A8112B25C602}"/>
              </a:ext>
            </a:extLst>
          </p:cNvPr>
          <p:cNvSpPr/>
          <p:nvPr/>
        </p:nvSpPr>
        <p:spPr>
          <a:xfrm>
            <a:off x="7435360" y="4355858"/>
            <a:ext cx="1295400" cy="615462"/>
          </a:xfrm>
          <a:prstGeom prst="rect">
            <a:avLst/>
          </a:prstGeom>
          <a:solidFill>
            <a:srgbClr val="FFC175"/>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移动</a:t>
            </a:r>
          </a:p>
        </p:txBody>
      </p:sp>
      <p:sp>
        <p:nvSpPr>
          <p:cNvPr id="16" name="矩形 15">
            <a:extLst>
              <a:ext uri="{FF2B5EF4-FFF2-40B4-BE49-F238E27FC236}">
                <a16:creationId xmlns:a16="http://schemas.microsoft.com/office/drawing/2014/main" id="{B32995C0-9F3B-74C5-8476-D0133B1E4FE1}"/>
              </a:ext>
            </a:extLst>
          </p:cNvPr>
          <p:cNvSpPr/>
          <p:nvPr/>
        </p:nvSpPr>
        <p:spPr>
          <a:xfrm>
            <a:off x="3631222" y="4355858"/>
            <a:ext cx="1295400" cy="615462"/>
          </a:xfrm>
          <a:prstGeom prst="rect">
            <a:avLst/>
          </a:prstGeom>
          <a:solidFill>
            <a:srgbClr val="FFC175"/>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面前判定</a:t>
            </a:r>
          </a:p>
        </p:txBody>
      </p:sp>
      <p:sp>
        <p:nvSpPr>
          <p:cNvPr id="17" name="箭头: 右 16">
            <a:extLst>
              <a:ext uri="{FF2B5EF4-FFF2-40B4-BE49-F238E27FC236}">
                <a16:creationId xmlns:a16="http://schemas.microsoft.com/office/drawing/2014/main" id="{B5F396FB-1F8C-A994-1520-19122C0481D8}"/>
              </a:ext>
            </a:extLst>
          </p:cNvPr>
          <p:cNvSpPr/>
          <p:nvPr/>
        </p:nvSpPr>
        <p:spPr>
          <a:xfrm rot="16200000">
            <a:off x="5978767" y="3930940"/>
            <a:ext cx="386862" cy="334108"/>
          </a:xfrm>
          <a:prstGeom prst="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63B37C5E-B40E-6A89-3BBC-497611E7D1E0}"/>
              </a:ext>
            </a:extLst>
          </p:cNvPr>
          <p:cNvSpPr/>
          <p:nvPr/>
        </p:nvSpPr>
        <p:spPr>
          <a:xfrm>
            <a:off x="6934198" y="5627725"/>
            <a:ext cx="386862" cy="334108"/>
          </a:xfrm>
          <a:prstGeom prst="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288D1189-4659-540B-EAA4-A2FB4494CD70}"/>
              </a:ext>
            </a:extLst>
          </p:cNvPr>
          <p:cNvSpPr/>
          <p:nvPr/>
        </p:nvSpPr>
        <p:spPr>
          <a:xfrm rot="5400000">
            <a:off x="5978767" y="5062130"/>
            <a:ext cx="386862" cy="334108"/>
          </a:xfrm>
          <a:prstGeom prst="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04790D1-327C-92A3-AE92-7C53E8DE3398}"/>
              </a:ext>
            </a:extLst>
          </p:cNvPr>
          <p:cNvSpPr/>
          <p:nvPr/>
        </p:nvSpPr>
        <p:spPr>
          <a:xfrm>
            <a:off x="6934198" y="4496535"/>
            <a:ext cx="386862" cy="334108"/>
          </a:xfrm>
          <a:prstGeom prst="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左右 20">
            <a:extLst>
              <a:ext uri="{FF2B5EF4-FFF2-40B4-BE49-F238E27FC236}">
                <a16:creationId xmlns:a16="http://schemas.microsoft.com/office/drawing/2014/main" id="{F0694564-0D2C-378A-47B3-195857C83713}"/>
              </a:ext>
            </a:extLst>
          </p:cNvPr>
          <p:cNvSpPr/>
          <p:nvPr/>
        </p:nvSpPr>
        <p:spPr>
          <a:xfrm>
            <a:off x="8773989" y="4496535"/>
            <a:ext cx="543659" cy="334108"/>
          </a:xfrm>
          <a:prstGeom prst="left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左右 21">
            <a:extLst>
              <a:ext uri="{FF2B5EF4-FFF2-40B4-BE49-F238E27FC236}">
                <a16:creationId xmlns:a16="http://schemas.microsoft.com/office/drawing/2014/main" id="{D8259C5F-DBF0-042C-A3B6-B894D8EBCCC0}"/>
              </a:ext>
            </a:extLst>
          </p:cNvPr>
          <p:cNvSpPr/>
          <p:nvPr/>
        </p:nvSpPr>
        <p:spPr>
          <a:xfrm>
            <a:off x="4944938" y="4491897"/>
            <a:ext cx="543659" cy="334108"/>
          </a:xfrm>
          <a:prstGeom prst="left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直角上 23">
            <a:extLst>
              <a:ext uri="{FF2B5EF4-FFF2-40B4-BE49-F238E27FC236}">
                <a16:creationId xmlns:a16="http://schemas.microsoft.com/office/drawing/2014/main" id="{66E3ACB8-DDB3-879A-634D-72D6E0B9D273}"/>
              </a:ext>
            </a:extLst>
          </p:cNvPr>
          <p:cNvSpPr/>
          <p:nvPr/>
        </p:nvSpPr>
        <p:spPr>
          <a:xfrm rot="10800000" flipH="1">
            <a:off x="7089530" y="3420020"/>
            <a:ext cx="3018692" cy="718088"/>
          </a:xfrm>
          <a:prstGeom prst="bentUp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直角双向 24">
            <a:extLst>
              <a:ext uri="{FF2B5EF4-FFF2-40B4-BE49-F238E27FC236}">
                <a16:creationId xmlns:a16="http://schemas.microsoft.com/office/drawing/2014/main" id="{515E1118-68AB-51CA-93C3-EE18B6B8D85C}"/>
              </a:ext>
            </a:extLst>
          </p:cNvPr>
          <p:cNvSpPr/>
          <p:nvPr/>
        </p:nvSpPr>
        <p:spPr>
          <a:xfrm>
            <a:off x="8935181" y="5253645"/>
            <a:ext cx="1384790" cy="724419"/>
          </a:xfrm>
          <a:prstGeom prst="leftUp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41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71A60BD-1DF1-F6EF-28BA-894475679DBE}"/>
              </a:ext>
            </a:extLst>
          </p:cNvPr>
          <p:cNvPicPr>
            <a:picLocks noChangeAspect="1"/>
          </p:cNvPicPr>
          <p:nvPr/>
        </p:nvPicPr>
        <p:blipFill>
          <a:blip r:embed="rId2"/>
          <a:stretch>
            <a:fillRect/>
          </a:stretch>
        </p:blipFill>
        <p:spPr>
          <a:xfrm>
            <a:off x="0" y="-58615"/>
            <a:ext cx="12192000" cy="6975230"/>
          </a:xfrm>
          <a:prstGeom prst="rect">
            <a:avLst/>
          </a:prstGeom>
        </p:spPr>
      </p:pic>
      <p:sp>
        <p:nvSpPr>
          <p:cNvPr id="4" name="文本框 3">
            <a:extLst>
              <a:ext uri="{FF2B5EF4-FFF2-40B4-BE49-F238E27FC236}">
                <a16:creationId xmlns:a16="http://schemas.microsoft.com/office/drawing/2014/main" id="{983A3070-9805-67B7-0399-BF60F78ACD28}"/>
              </a:ext>
            </a:extLst>
          </p:cNvPr>
          <p:cNvSpPr txBox="1"/>
          <p:nvPr/>
        </p:nvSpPr>
        <p:spPr>
          <a:xfrm>
            <a:off x="224898" y="141911"/>
            <a:ext cx="297550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难点分析</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sp>
        <p:nvSpPr>
          <p:cNvPr id="5" name="文本框 4">
            <a:extLst>
              <a:ext uri="{FF2B5EF4-FFF2-40B4-BE49-F238E27FC236}">
                <a16:creationId xmlns:a16="http://schemas.microsoft.com/office/drawing/2014/main" id="{98301890-3B65-6202-9133-8246FE649E22}"/>
              </a:ext>
            </a:extLst>
          </p:cNvPr>
          <p:cNvSpPr txBox="1"/>
          <p:nvPr/>
        </p:nvSpPr>
        <p:spPr>
          <a:xfrm>
            <a:off x="791308" y="1582340"/>
            <a:ext cx="5451231" cy="3693319"/>
          </a:xfrm>
          <a:prstGeom prst="rect">
            <a:avLst/>
          </a:prstGeom>
          <a:noFill/>
        </p:spPr>
        <p:txBody>
          <a:bodyPr wrap="square" rtlCol="0">
            <a:spAutoFit/>
          </a:bodyPr>
          <a:lstStyle/>
          <a:p>
            <a:r>
              <a:rPr lang="en-US" altLang="zh-CN" dirty="0"/>
              <a:t>1.</a:t>
            </a:r>
            <a:r>
              <a:rPr lang="zh-CN" altLang="en-US" dirty="0"/>
              <a:t>地图</a:t>
            </a:r>
            <a:endParaRPr lang="en-US" altLang="zh-CN" dirty="0"/>
          </a:p>
          <a:p>
            <a:endParaRPr lang="en-US" altLang="zh-CN" dirty="0"/>
          </a:p>
          <a:p>
            <a:endParaRPr lang="en-US" altLang="zh-CN" dirty="0"/>
          </a:p>
          <a:p>
            <a:r>
              <a:rPr lang="en-US" altLang="zh-CN" dirty="0"/>
              <a:t>2.</a:t>
            </a:r>
            <a:r>
              <a:rPr lang="zh-CN" altLang="en-US" dirty="0"/>
              <a:t>战争迷雾</a:t>
            </a:r>
            <a:endParaRPr lang="en-US" altLang="zh-CN" dirty="0"/>
          </a:p>
          <a:p>
            <a:endParaRPr lang="en-US" altLang="zh-CN" dirty="0"/>
          </a:p>
          <a:p>
            <a:endParaRPr lang="en-US" altLang="zh-CN" dirty="0"/>
          </a:p>
          <a:p>
            <a:r>
              <a:rPr lang="en-US" altLang="zh-CN" dirty="0"/>
              <a:t>3.</a:t>
            </a:r>
            <a:r>
              <a:rPr lang="zh-CN" altLang="en-US" dirty="0"/>
              <a:t>人物移动与转向</a:t>
            </a:r>
            <a:endParaRPr lang="en-US" altLang="zh-CN" dirty="0"/>
          </a:p>
          <a:p>
            <a:endParaRPr lang="en-US" altLang="zh-CN" dirty="0"/>
          </a:p>
          <a:p>
            <a:endParaRPr lang="en-US" altLang="zh-CN" dirty="0"/>
          </a:p>
          <a:p>
            <a:r>
              <a:rPr lang="en-US" altLang="zh-CN" dirty="0"/>
              <a:t>4.</a:t>
            </a:r>
            <a:r>
              <a:rPr lang="zh-CN" altLang="en-US" dirty="0"/>
              <a:t>判定前方事物</a:t>
            </a:r>
            <a:endParaRPr lang="en-US" altLang="zh-CN" dirty="0"/>
          </a:p>
          <a:p>
            <a:endParaRPr lang="en-US" altLang="zh-CN" dirty="0"/>
          </a:p>
          <a:p>
            <a:endParaRPr lang="en-US" altLang="zh-CN" dirty="0"/>
          </a:p>
          <a:p>
            <a:r>
              <a:rPr lang="en-US" altLang="zh-CN" dirty="0"/>
              <a:t>5.</a:t>
            </a:r>
            <a:r>
              <a:rPr lang="zh-CN" altLang="en-US" dirty="0"/>
              <a:t>作弊码</a:t>
            </a:r>
          </a:p>
        </p:txBody>
      </p:sp>
    </p:spTree>
    <p:extLst>
      <p:ext uri="{BB962C8B-B14F-4D97-AF65-F5344CB8AC3E}">
        <p14:creationId xmlns:p14="http://schemas.microsoft.com/office/powerpoint/2010/main" val="3743058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F625376-330B-839A-9380-7B087C4735E8}"/>
              </a:ext>
            </a:extLst>
          </p:cNvPr>
          <p:cNvPicPr>
            <a:picLocks noChangeAspect="1"/>
          </p:cNvPicPr>
          <p:nvPr/>
        </p:nvPicPr>
        <p:blipFill>
          <a:blip r:embed="rId2"/>
          <a:stretch>
            <a:fillRect/>
          </a:stretch>
        </p:blipFill>
        <p:spPr>
          <a:xfrm>
            <a:off x="0" y="-76200"/>
            <a:ext cx="12192000" cy="6978649"/>
          </a:xfrm>
          <a:prstGeom prst="rect">
            <a:avLst/>
          </a:prstGeom>
        </p:spPr>
      </p:pic>
      <p:sp>
        <p:nvSpPr>
          <p:cNvPr id="4" name="文本框 3">
            <a:extLst>
              <a:ext uri="{FF2B5EF4-FFF2-40B4-BE49-F238E27FC236}">
                <a16:creationId xmlns:a16="http://schemas.microsoft.com/office/drawing/2014/main" id="{983A3070-9805-67B7-0399-BF60F78ACD28}"/>
              </a:ext>
            </a:extLst>
          </p:cNvPr>
          <p:cNvSpPr txBox="1"/>
          <p:nvPr/>
        </p:nvSpPr>
        <p:spPr>
          <a:xfrm>
            <a:off x="224898" y="141911"/>
            <a:ext cx="2975502" cy="769441"/>
          </a:xfrm>
          <a:prstGeom prst="rect">
            <a:avLst/>
          </a:prstGeom>
          <a:noFill/>
        </p:spPr>
        <p:txBody>
          <a:bodyPr wrap="square" rtlCol="0">
            <a:spAutoFit/>
          </a:bodyPr>
          <a:lstStyle/>
          <a:p>
            <a:r>
              <a:rPr lang="zh-CN" altLang="en-US" sz="4400" dirty="0">
                <a:latin typeface="创客贴金刚体" panose="00020600040101010101" pitchFamily="18" charset="-122"/>
                <a:ea typeface="创客贴金刚体" panose="00020600040101010101" pitchFamily="18" charset="-122"/>
                <a:cs typeface="创客贴金刚体" panose="00020600040101010101" pitchFamily="18" charset="-122"/>
              </a:rPr>
              <a:t>难点分析</a:t>
            </a:r>
            <a:endParaRPr lang="en-US" altLang="zh-CN" sz="4400" dirty="0">
              <a:latin typeface="创客贴金刚体" panose="00020600040101010101" pitchFamily="18" charset="-122"/>
              <a:ea typeface="创客贴金刚体" panose="00020600040101010101" pitchFamily="18" charset="-122"/>
              <a:cs typeface="创客贴金刚体" panose="00020600040101010101" pitchFamily="18" charset="-122"/>
            </a:endParaRPr>
          </a:p>
        </p:txBody>
      </p:sp>
      <p:sp>
        <p:nvSpPr>
          <p:cNvPr id="2" name="文本框 1">
            <a:extLst>
              <a:ext uri="{FF2B5EF4-FFF2-40B4-BE49-F238E27FC236}">
                <a16:creationId xmlns:a16="http://schemas.microsoft.com/office/drawing/2014/main" id="{AC932F40-45F3-C6F3-4579-5E02F0606CDD}"/>
              </a:ext>
            </a:extLst>
          </p:cNvPr>
          <p:cNvSpPr txBox="1"/>
          <p:nvPr/>
        </p:nvSpPr>
        <p:spPr>
          <a:xfrm>
            <a:off x="791308" y="2389751"/>
            <a:ext cx="4225192" cy="923330"/>
          </a:xfrm>
          <a:prstGeom prst="rect">
            <a:avLst/>
          </a:prstGeom>
          <a:noFill/>
        </p:spPr>
        <p:txBody>
          <a:bodyPr wrap="square" rtlCol="0">
            <a:spAutoFit/>
          </a:bodyPr>
          <a:lstStyle/>
          <a:p>
            <a:pPr algn="just"/>
            <a:r>
              <a:rPr lang="zh-CN" altLang="en-US" dirty="0"/>
              <a:t>基于地图上的贴图需要实时刷新的特性，选择使用二维数组存储数字，再通过不断调用</a:t>
            </a:r>
            <a:r>
              <a:rPr lang="en-US" altLang="zh-CN" dirty="0" err="1"/>
              <a:t>paintevent</a:t>
            </a:r>
            <a:r>
              <a:rPr lang="zh-CN" altLang="en-US" dirty="0"/>
              <a:t>来绘制对应的贴图</a:t>
            </a:r>
          </a:p>
        </p:txBody>
      </p:sp>
      <p:sp>
        <p:nvSpPr>
          <p:cNvPr id="7" name="文本框 6">
            <a:extLst>
              <a:ext uri="{FF2B5EF4-FFF2-40B4-BE49-F238E27FC236}">
                <a16:creationId xmlns:a16="http://schemas.microsoft.com/office/drawing/2014/main" id="{D22EBA68-71E1-CDE8-C499-153F2FC2AF05}"/>
              </a:ext>
            </a:extLst>
          </p:cNvPr>
          <p:cNvSpPr txBox="1"/>
          <p:nvPr/>
        </p:nvSpPr>
        <p:spPr>
          <a:xfrm>
            <a:off x="791308" y="1582340"/>
            <a:ext cx="5451231" cy="369332"/>
          </a:xfrm>
          <a:prstGeom prst="rect">
            <a:avLst/>
          </a:prstGeom>
          <a:noFill/>
        </p:spPr>
        <p:txBody>
          <a:bodyPr wrap="square" rtlCol="0">
            <a:spAutoFit/>
          </a:bodyPr>
          <a:lstStyle/>
          <a:p>
            <a:r>
              <a:rPr lang="en-US" altLang="zh-CN" dirty="0"/>
              <a:t>1.</a:t>
            </a:r>
            <a:r>
              <a:rPr lang="zh-CN" altLang="en-US" dirty="0"/>
              <a:t>地图</a:t>
            </a:r>
            <a:endParaRPr lang="en-US" altLang="zh-CN" dirty="0"/>
          </a:p>
        </p:txBody>
      </p:sp>
      <p:sp>
        <p:nvSpPr>
          <p:cNvPr id="5" name="文本框 4">
            <a:extLst>
              <a:ext uri="{FF2B5EF4-FFF2-40B4-BE49-F238E27FC236}">
                <a16:creationId xmlns:a16="http://schemas.microsoft.com/office/drawing/2014/main" id="{F1C68016-B617-E05F-C0C7-232A1F66EF33}"/>
              </a:ext>
            </a:extLst>
          </p:cNvPr>
          <p:cNvSpPr txBox="1"/>
          <p:nvPr/>
        </p:nvSpPr>
        <p:spPr>
          <a:xfrm>
            <a:off x="6242539" y="2389751"/>
            <a:ext cx="6229350" cy="646331"/>
          </a:xfrm>
          <a:prstGeom prst="rect">
            <a:avLst/>
          </a:prstGeom>
          <a:noFill/>
        </p:spPr>
        <p:txBody>
          <a:bodyPr wrap="square" rtlCol="0">
            <a:spAutoFit/>
          </a:bodyPr>
          <a:lstStyle/>
          <a:p>
            <a:r>
              <a:rPr lang="en-GB" altLang="zh-CN" dirty="0" err="1"/>
              <a:t>QVector</a:t>
            </a:r>
            <a:r>
              <a:rPr lang="en-GB" altLang="zh-CN" dirty="0"/>
              <a:t>&lt; </a:t>
            </a:r>
            <a:r>
              <a:rPr lang="en-GB" altLang="zh-CN" dirty="0" err="1"/>
              <a:t>QVector</a:t>
            </a:r>
            <a:r>
              <a:rPr lang="en-GB" altLang="zh-CN" dirty="0"/>
              <a:t>&lt;int&gt; &gt; </a:t>
            </a:r>
            <a:r>
              <a:rPr lang="en-GB" altLang="zh-CN" dirty="0" err="1"/>
              <a:t>mapOne</a:t>
            </a:r>
            <a:r>
              <a:rPr lang="en-GB" altLang="zh-CN" dirty="0"/>
              <a:t>;</a:t>
            </a:r>
          </a:p>
          <a:p>
            <a:r>
              <a:rPr lang="en-GB" altLang="zh-CN" dirty="0" err="1"/>
              <a:t>QPixmap</a:t>
            </a:r>
            <a:r>
              <a:rPr lang="en-GB" altLang="zh-CN" dirty="0"/>
              <a:t> </a:t>
            </a:r>
            <a:r>
              <a:rPr lang="en-GB" altLang="zh-CN" dirty="0" err="1"/>
              <a:t>mapPic</a:t>
            </a:r>
            <a:r>
              <a:rPr lang="en-GB" altLang="zh-CN" dirty="0"/>
              <a:t>[30];</a:t>
            </a:r>
            <a:endParaRPr lang="zh-CN" altLang="en-US" dirty="0"/>
          </a:p>
        </p:txBody>
      </p:sp>
      <p:sp>
        <p:nvSpPr>
          <p:cNvPr id="9" name="文本框 8">
            <a:extLst>
              <a:ext uri="{FF2B5EF4-FFF2-40B4-BE49-F238E27FC236}">
                <a16:creationId xmlns:a16="http://schemas.microsoft.com/office/drawing/2014/main" id="{0524C803-1F72-7DE0-5312-A895246B6793}"/>
              </a:ext>
            </a:extLst>
          </p:cNvPr>
          <p:cNvSpPr txBox="1"/>
          <p:nvPr/>
        </p:nvSpPr>
        <p:spPr>
          <a:xfrm>
            <a:off x="791308" y="4230602"/>
            <a:ext cx="9156700" cy="1754326"/>
          </a:xfrm>
          <a:prstGeom prst="rect">
            <a:avLst/>
          </a:prstGeom>
          <a:noFill/>
        </p:spPr>
        <p:txBody>
          <a:bodyPr wrap="square" rtlCol="0">
            <a:spAutoFit/>
          </a:bodyPr>
          <a:lstStyle/>
          <a:p>
            <a:r>
              <a:rPr lang="en-GB" altLang="zh-CN" dirty="0"/>
              <a:t>for(int </a:t>
            </a:r>
            <a:r>
              <a:rPr lang="en-GB" altLang="zh-CN" dirty="0" err="1"/>
              <a:t>i</a:t>
            </a:r>
            <a:r>
              <a:rPr lang="en-GB" altLang="zh-CN" dirty="0"/>
              <a:t>=0;i&lt;</a:t>
            </a:r>
            <a:r>
              <a:rPr lang="en-GB" altLang="zh-CN" dirty="0" err="1"/>
              <a:t>mapOne.size</a:t>
            </a:r>
            <a:r>
              <a:rPr lang="en-GB" altLang="zh-CN" dirty="0"/>
              <a:t>()-2;i++){</a:t>
            </a:r>
          </a:p>
          <a:p>
            <a:r>
              <a:rPr lang="en-GB" altLang="zh-CN" dirty="0"/>
              <a:t>    for(int j=0;j&lt;</a:t>
            </a:r>
            <a:r>
              <a:rPr lang="en-GB" altLang="zh-CN" dirty="0" err="1"/>
              <a:t>mapOne</a:t>
            </a:r>
            <a:r>
              <a:rPr lang="en-GB" altLang="zh-CN" dirty="0"/>
              <a:t>[0].size();</a:t>
            </a:r>
            <a:r>
              <a:rPr lang="en-GB" altLang="zh-CN" dirty="0" err="1"/>
              <a:t>j++</a:t>
            </a:r>
            <a:r>
              <a:rPr lang="en-GB" altLang="zh-CN" dirty="0"/>
              <a:t>){</a:t>
            </a:r>
          </a:p>
          <a:p>
            <a:r>
              <a:rPr lang="en-GB" altLang="zh-CN" dirty="0"/>
              <a:t>        </a:t>
            </a:r>
            <a:r>
              <a:rPr lang="en-GB" altLang="zh-CN" dirty="0" err="1"/>
              <a:t>painter.drawPixmap</a:t>
            </a:r>
            <a:r>
              <a:rPr lang="en-GB" altLang="zh-CN" dirty="0"/>
              <a:t>(</a:t>
            </a:r>
            <a:r>
              <a:rPr lang="en-GB" altLang="zh-CN" dirty="0" err="1"/>
              <a:t>QRect</a:t>
            </a:r>
            <a:r>
              <a:rPr lang="en-GB" altLang="zh-CN" dirty="0"/>
              <a:t>(100*i,100*j,100,100),</a:t>
            </a:r>
            <a:r>
              <a:rPr lang="en-GB" altLang="zh-CN" dirty="0" err="1"/>
              <a:t>mapPic</a:t>
            </a:r>
            <a:r>
              <a:rPr lang="en-GB" altLang="zh-CN" dirty="0"/>
              <a:t>[0]);//</a:t>
            </a:r>
            <a:r>
              <a:rPr lang="zh-CN" altLang="en-US" dirty="0"/>
              <a:t>将底图设置为泥土</a:t>
            </a:r>
          </a:p>
          <a:p>
            <a:r>
              <a:rPr lang="zh-CN" altLang="en-US" dirty="0"/>
              <a:t>        </a:t>
            </a:r>
            <a:r>
              <a:rPr lang="en-GB" altLang="zh-CN" dirty="0" err="1"/>
              <a:t>painter.drawPixmap</a:t>
            </a:r>
            <a:r>
              <a:rPr lang="en-GB" altLang="zh-CN" dirty="0"/>
              <a:t>(</a:t>
            </a:r>
            <a:r>
              <a:rPr lang="en-GB" altLang="zh-CN" dirty="0" err="1"/>
              <a:t>QRect</a:t>
            </a:r>
            <a:r>
              <a:rPr lang="en-GB" altLang="zh-CN" dirty="0"/>
              <a:t>(100*i,100*j,100,100),</a:t>
            </a:r>
            <a:r>
              <a:rPr lang="en-GB" altLang="zh-CN" dirty="0" err="1"/>
              <a:t>mapPic</a:t>
            </a:r>
            <a:r>
              <a:rPr lang="en-GB" altLang="zh-CN" dirty="0"/>
              <a:t>[</a:t>
            </a:r>
            <a:r>
              <a:rPr lang="en-GB" altLang="zh-CN" dirty="0" err="1"/>
              <a:t>mapOne</a:t>
            </a:r>
            <a:r>
              <a:rPr lang="en-GB" altLang="zh-CN" dirty="0"/>
              <a:t>[</a:t>
            </a:r>
            <a:r>
              <a:rPr lang="en-GB" altLang="zh-CN" dirty="0" err="1"/>
              <a:t>i</a:t>
            </a:r>
            <a:r>
              <a:rPr lang="en-GB" altLang="zh-CN" dirty="0"/>
              <a:t>][j]]);//</a:t>
            </a:r>
            <a:r>
              <a:rPr lang="zh-CN" altLang="en-US" dirty="0"/>
              <a:t>绘制第二层贴图</a:t>
            </a:r>
          </a:p>
          <a:p>
            <a:r>
              <a:rPr lang="zh-CN" altLang="en-US" dirty="0"/>
              <a:t>    </a:t>
            </a:r>
            <a:r>
              <a:rPr lang="en-US" altLang="zh-CN" dirty="0"/>
              <a:t>}</a:t>
            </a:r>
          </a:p>
          <a:p>
            <a:r>
              <a:rPr lang="en-US" altLang="zh-CN" dirty="0"/>
              <a:t>}</a:t>
            </a:r>
            <a:endParaRPr lang="zh-CN" altLang="en-US" dirty="0"/>
          </a:p>
        </p:txBody>
      </p:sp>
    </p:spTree>
    <p:extLst>
      <p:ext uri="{BB962C8B-B14F-4D97-AF65-F5344CB8AC3E}">
        <p14:creationId xmlns:p14="http://schemas.microsoft.com/office/powerpoint/2010/main" val="2542155841"/>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779</TotalTime>
  <Words>1081</Words>
  <Application>Microsoft Office PowerPoint</Application>
  <PresentationFormat>宽屏</PresentationFormat>
  <Paragraphs>172</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创客贴金刚体</vt:lpstr>
      <vt:lpstr>等线</vt:lpstr>
      <vt:lpstr>华文楷体</vt:lpstr>
      <vt:lpstr>楷体</vt:lpstr>
      <vt:lpstr>千图马克手写体</vt:lpstr>
      <vt:lpstr>Algerian</vt:lpstr>
      <vt:lpstr>Arial</vt:lpstr>
      <vt:lpstr>Calibri</vt:lpstr>
      <vt:lpstr>Calibri Light</vt:lpstr>
      <vt:lpstr>Wingdings 2</vt:lpstr>
      <vt:lpstr>HDOfficeLightV0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邓羽丰</dc:creator>
  <cp:lastModifiedBy>8618476364849</cp:lastModifiedBy>
  <cp:revision>11</cp:revision>
  <dcterms:created xsi:type="dcterms:W3CDTF">2022-08-31T02:54:54Z</dcterms:created>
  <dcterms:modified xsi:type="dcterms:W3CDTF">2022-09-01T03:17:49Z</dcterms:modified>
</cp:coreProperties>
</file>